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CED0D2"/>
          </a:solidFill>
        </a:fill>
      </a:tcStyle>
    </a:wholeTbl>
    <a:band2H>
      <a:tcTxStyle b="def" i="def"/>
      <a:tcStyle>
        <a:tcBdr/>
        <a:fill>
          <a:solidFill>
            <a:srgbClr val="E8E9EA"/>
          </a:solidFill>
        </a:fill>
      </a:tcStyle>
    </a:band2H>
    <a:firstCol>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chemeClr val="accent1"/>
          </a:solidFill>
        </a:fill>
      </a:tcStyle>
    </a:firstCol>
    <a:la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381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chemeClr val="accent1"/>
          </a:solidFill>
        </a:fill>
      </a:tcStyle>
    </a:lastRow>
    <a:fir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381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chemeClr val="accent1"/>
          </a:solidFill>
        </a:fill>
      </a:tcStyle>
    </a:firstRow>
  </a:tblStyle>
  <a:tblStyle styleId="{C7B018BB-80A7-4F77-B60F-C8B233D01FF8}" styleName="">
    <a:tblBg/>
    <a:wholeTbl>
      <a:tcTxStyle b="off"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FFD0CB"/>
          </a:solidFill>
        </a:fill>
      </a:tcStyle>
    </a:wholeTbl>
    <a:band2H>
      <a:tcTxStyle b="def" i="def"/>
      <a:tcStyle>
        <a:tcBdr/>
        <a:fill>
          <a:solidFill>
            <a:srgbClr val="FFE9E7"/>
          </a:solidFill>
        </a:fill>
      </a:tcStyle>
    </a:band2H>
    <a:firstCol>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chemeClr val="accent3"/>
          </a:solidFill>
        </a:fill>
      </a:tcStyle>
    </a:firstCol>
    <a:la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381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chemeClr val="accent3"/>
          </a:solidFill>
        </a:fill>
      </a:tcStyle>
    </a:lastRow>
    <a:fir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381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chemeClr val="accent3"/>
          </a:solidFill>
        </a:fill>
      </a:tcStyle>
    </a:firstRow>
  </a:tblStyle>
  <a:tblStyle styleId="{EEE7283C-3CF3-47DC-8721-378D4A62B228}" styleName="">
    <a:tblBg/>
    <a:wholeTbl>
      <a:tcTxStyle b="off"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FFE2CD"/>
          </a:solidFill>
        </a:fill>
      </a:tcStyle>
    </a:wholeTbl>
    <a:band2H>
      <a:tcTxStyle b="def" i="def"/>
      <a:tcStyle>
        <a:tcBdr/>
        <a:fill>
          <a:solidFill>
            <a:srgbClr val="FFF1E8"/>
          </a:solidFill>
        </a:fill>
      </a:tcStyle>
    </a:band2H>
    <a:firstCol>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chemeClr val="accent6"/>
          </a:solidFill>
        </a:fill>
      </a:tcStyle>
    </a:firstCol>
    <a:la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381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chemeClr val="accent6"/>
          </a:solidFill>
        </a:fill>
      </a:tcStyle>
    </a:lastRow>
    <a:fir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381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chemeClr val="accent6"/>
          </a:solidFill>
        </a:fill>
      </a:tcStyle>
    </a:firstRow>
  </a:tblStyle>
  <a:tblStyle styleId="{CF821DB8-F4EB-4A41-A1BA-3FCAFE7338EE}" styleName="">
    <a:tblBg/>
    <a:wholeTbl>
      <a:tcTxStyle b="off" i="off">
        <a:fontRef idx="major">
          <a:srgbClr val="4285F4"/>
        </a:fontRef>
        <a:srgbClr val="4285F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DFD"/>
          </a:solidFill>
        </a:fill>
      </a:tcStyle>
    </a:wholeTbl>
    <a:band2H>
      <a:tcTxStyle b="def" i="def"/>
      <a:tcStyle>
        <a:tcBdr/>
        <a:fill>
          <a:solidFill>
            <a:srgbClr val="4285F4"/>
          </a:solidFill>
        </a:fill>
      </a:tcStyle>
    </a:band2H>
    <a:firstCol>
      <a:tcTxStyle b="on" i="off">
        <a:fontRef idx="major">
          <a:srgbClr val="4285F4"/>
        </a:fontRef>
        <a:srgbClr val="4285F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4285F4"/>
        </a:fontRef>
        <a:srgbClr val="4285F4"/>
      </a:tcTxStyle>
      <a:tcStyle>
        <a:tcBdr>
          <a:left>
            <a:ln w="12700" cap="flat">
              <a:noFill/>
              <a:miter lim="400000"/>
            </a:ln>
          </a:left>
          <a:right>
            <a:ln w="12700" cap="flat">
              <a:noFill/>
              <a:miter lim="400000"/>
            </a:ln>
          </a:right>
          <a:top>
            <a:ln w="50800" cap="flat">
              <a:solidFill>
                <a:srgbClr val="4285F4"/>
              </a:solidFill>
              <a:prstDash val="solid"/>
              <a:round/>
            </a:ln>
          </a:top>
          <a:bottom>
            <a:ln w="25400" cap="flat">
              <a:solidFill>
                <a:srgbClr val="4285F4"/>
              </a:solidFill>
              <a:prstDash val="solid"/>
              <a:round/>
            </a:ln>
          </a:bottom>
          <a:insideH>
            <a:ln w="12700" cap="flat">
              <a:noFill/>
              <a:miter lim="400000"/>
            </a:ln>
          </a:insideH>
          <a:insideV>
            <a:ln w="12700" cap="flat">
              <a:noFill/>
              <a:miter lim="400000"/>
            </a:ln>
          </a:insideV>
        </a:tcBdr>
        <a:fill>
          <a:solidFill>
            <a:srgbClr val="4285F4"/>
          </a:solidFill>
        </a:fill>
      </a:tcStyle>
    </a:lastRow>
    <a:firstRow>
      <a:tcTxStyle b="on" i="off">
        <a:fontRef idx="major">
          <a:srgbClr val="4285F4"/>
        </a:fontRef>
        <a:srgbClr val="4285F4"/>
      </a:tcTxStyle>
      <a:tcStyle>
        <a:tcBdr>
          <a:left>
            <a:ln w="12700" cap="flat">
              <a:noFill/>
              <a:miter lim="400000"/>
            </a:ln>
          </a:left>
          <a:right>
            <a:ln w="12700" cap="flat">
              <a:noFill/>
              <a:miter lim="400000"/>
            </a:ln>
          </a:right>
          <a:top>
            <a:ln w="25400" cap="flat">
              <a:solidFill>
                <a:srgbClr val="4285F4"/>
              </a:solidFill>
              <a:prstDash val="solid"/>
              <a:round/>
            </a:ln>
          </a:top>
          <a:bottom>
            <a:ln w="25400" cap="flat">
              <a:solidFill>
                <a:srgbClr val="4285F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4285F4"/>
          </a:solidFill>
        </a:fill>
      </a:tcStyle>
    </a:firstCol>
    <a:la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381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4285F4"/>
          </a:solidFill>
        </a:fill>
      </a:tcStyle>
    </a:lastRow>
    <a:fir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381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4285F4"/>
          </a:solidFill>
        </a:fill>
      </a:tcStyle>
    </a:firstRow>
  </a:tblStyle>
  <a:tblStyle styleId="{2708684C-4D16-4618-839F-0558EEFCDFE6}" styleName="">
    <a:tblBg/>
    <a:wholeTbl>
      <a:tcTxStyle b="off"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4285F4">
              <a:alpha val="20000"/>
            </a:srgbClr>
          </a:solidFill>
        </a:fill>
      </a:tcStyle>
    </a:wholeTbl>
    <a:band2H>
      <a:tcTxStyle b="def" i="def"/>
      <a:tcStyle>
        <a:tcBdr/>
        <a:fill>
          <a:solidFill>
            <a:srgbClr val="FFFFFF"/>
          </a:solidFill>
        </a:fill>
      </a:tcStyle>
    </a:band2H>
    <a:firstCol>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4285F4">
              <a:alpha val="20000"/>
            </a:srgbClr>
          </a:solidFill>
        </a:fill>
      </a:tcStyle>
    </a:firstCol>
    <a:la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508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noFill/>
        </a:fill>
      </a:tcStyle>
    </a:lastRow>
    <a:fir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254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8" name="Shape 108"/>
          <p:cNvSpPr/>
          <p:nvPr>
            <p:ph type="sldImg"/>
          </p:nvPr>
        </p:nvSpPr>
        <p:spPr>
          <a:xfrm>
            <a:off x="1143000" y="685800"/>
            <a:ext cx="4572000" cy="3429000"/>
          </a:xfrm>
          <a:prstGeom prst="rect">
            <a:avLst/>
          </a:prstGeom>
        </p:spPr>
        <p:txBody>
          <a:bodyPr/>
          <a:lstStyle/>
          <a:p>
            <a:pPr/>
          </a:p>
        </p:txBody>
      </p:sp>
      <p:sp>
        <p:nvSpPr>
          <p:cNvPr id="109" name="Shape 10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Shape 118"/>
          <p:cNvSpPr/>
          <p:nvPr>
            <p:ph type="sldImg"/>
          </p:nvPr>
        </p:nvSpPr>
        <p:spPr>
          <a:prstGeom prst="rect">
            <a:avLst/>
          </a:prstGeom>
        </p:spPr>
        <p:txBody>
          <a:bodyPr/>
          <a:lstStyle/>
          <a:p>
            <a:pPr/>
          </a:p>
        </p:txBody>
      </p:sp>
      <p:sp>
        <p:nvSpPr>
          <p:cNvPr id="119" name="Shape 119"/>
          <p:cNvSpPr/>
          <p:nvPr>
            <p:ph type="body" sz="quarter" idx="1"/>
          </p:nvPr>
        </p:nvSpPr>
        <p:spPr>
          <a:prstGeom prst="rect">
            <a:avLst/>
          </a:prstGeom>
        </p:spPr>
        <p:txBody>
          <a:bodyPr/>
          <a:lstStyle/>
          <a:p>
            <a:pPr/>
            <a:r>
              <a:t>Tanya - </a:t>
            </a:r>
            <a:r>
              <a:rPr b="1"/>
              <a:t>Issues Affecting Music Educators</a:t>
            </a:r>
            <a:endParaRPr b="1"/>
          </a:p>
          <a:p>
            <a:pPr>
              <a:defRPr b="1"/>
            </a:pPr>
          </a:p>
          <a:p>
            <a:pPr/>
            <a:r>
              <a:t>Music Educators are impacted by multiple layers and levels of legislation, reglulation and policy.</a:t>
            </a:r>
          </a:p>
          <a:p>
            <a:pPr/>
          </a:p>
          <a:p>
            <a:pPr/>
            <a:r>
              <a:t>Most of us realize that we have to be our own best advocate at the local level in terms of student access and instructional time, staffing, facilities, resources,</a:t>
            </a:r>
          </a:p>
          <a:p>
            <a:pPr/>
          </a:p>
          <a:p>
            <a:pPr/>
            <a:r>
              <a:t>However, some of our local challenges and issues are not driven soley by local conditions.  Often they are impacted by state and national laws, regulations, and policy.  </a:t>
            </a:r>
          </a:p>
          <a:p>
            <a:pPr/>
          </a:p>
          <a:p>
            <a:pPr/>
            <a:r>
              <a:t>At the state level learner goals, accountability systems, graduations requirements, and academic expectations are just a few examples of state initiated policy that can impact your local situation.</a:t>
            </a:r>
          </a:p>
          <a:p>
            <a:pPr/>
          </a:p>
          <a:p>
            <a:pPr/>
            <a:r>
              <a:t>At the national level, reauthorizations of the Elementary and Secondary Education Act, currently the “Every Student Succeeds Act” drives state level assessment systems. Title IV of that act provides funding assistance for well-rounded education.  National level grant such as the NEA grants and Perkins Career grants can all impact resources and direct focus to various initiatives at the state level.</a:t>
            </a:r>
          </a:p>
          <a:p>
            <a:pPr/>
          </a:p>
          <a:p>
            <a:pPr/>
            <a:r>
              <a:t>Phil, tell us a little about national advocacy efforts focused on national policy. . . . . . .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defRPr sz="1100"/>
            </a:pPr>
            <a:r>
              <a:t> </a:t>
            </a:r>
          </a:p>
          <a:p>
            <a:pPr/>
            <a:r>
              <a:t>Americans for the Arts advocates for financial support for arts, artists, education, and non-profits at the national level. They advocate for funding for the National Endowment for the Arts and National Endowment for the Humanities, as well as any legislations that impact the arts.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The above links take you to a wealth of different kinds of resources.</a:t>
            </a:r>
            <a:endParaRPr sz="1100"/>
          </a:p>
          <a:p>
            <a:pPr/>
            <a:r>
              <a:t>You may be familiar with NAfME – National Association for Musi Education, Arts Education Partnership - over 100 organizations dedicated to advancing arts education. Research - ArtsEdSearch. Arts Are Education is composed of all the national organizations including NAfME and provides an overview of current issues and tools to help, including a pledge that school boards can sign.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t>At the local level, advocates may be focused on their own specific program, or the overall arts programs within a school system, an arts venue or individual work.  </a:t>
            </a:r>
          </a:p>
          <a:p>
            <a:pPr/>
          </a:p>
          <a:p>
            <a:pPr/>
            <a:r>
              <a:t>Advocates may be called upon to serve on boards or work with advocacy projects for various community arts initiatives.  These might include community theater, bands, orchestras, choruses, performance facilities, fine arts series, and individual arts projects.  </a:t>
            </a:r>
          </a:p>
          <a:p>
            <a:pPr/>
          </a:p>
          <a:p>
            <a:pPr/>
            <a:r>
              <a:t>With many of these initiatives it will be important to communicate and network with community leaders and citizens in your area as well as draw on networking and resources across the state and at all levels.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defRPr sz="1500"/>
            </a:pPr>
            <a:r>
              <a:t>Tanya - </a:t>
            </a:r>
          </a:p>
          <a:p>
            <a:pPr>
              <a:defRPr sz="1500"/>
            </a:pPr>
          </a:p>
          <a:p>
            <a:pPr>
              <a:defRPr sz="1500"/>
            </a:pPr>
            <a:r>
              <a:t>As a music teacher, the issues you see here are often the most pressing, personal, immediate need.  In these instances, you must develop some specific, proactive advocacy strategies which will ensure that your students can always expect the best from you and your program.</a:t>
            </a:r>
          </a:p>
          <a:p>
            <a:pPr>
              <a:defRPr sz="1500"/>
            </a:pPr>
          </a:p>
          <a:p>
            <a:pPr>
              <a:defRPr sz="1500"/>
            </a:pPr>
            <a:r>
              <a:t>So, how can you be most effective with all levels of advocacy that most benefit you and the students you serve?</a:t>
            </a:r>
          </a:p>
          <a:p>
            <a:pPr>
              <a:defRPr sz="1500"/>
            </a:pPr>
          </a:p>
          <a:p>
            <a:pPr>
              <a:defRPr sz="1500"/>
            </a:pPr>
            <a:r>
              <a:t>Jane is going to get us started with a strategic plan.  Jane.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a:defRPr sz="1300"/>
            </a:pPr>
            <a:r>
              <a:t>KMEA, KCAE, and KFTA all follow bills and regulations that might affect you and will generally share information when there is a bill that needs arts advocacy.  Follow their facebook and web pages.  </a:t>
            </a:r>
            <a:endParaRPr sz="1100"/>
          </a:p>
          <a:p>
            <a:pPr>
              <a:defRPr sz="1300"/>
            </a:pPr>
          </a:p>
          <a:p>
            <a:pPr>
              <a:defRPr sz="1300"/>
            </a:pPr>
            <a:r>
              <a:t>But if you are interested and would like to stay personally informed follow the links shown in the slide for legislation information.</a:t>
            </a:r>
          </a:p>
          <a:p>
            <a:pPr>
              <a:defRPr sz="1300"/>
            </a:pPr>
            <a:r>
              <a:t>You can learn about how legislation is passed, find the drafts and amendments for all passed and current bils.</a:t>
            </a:r>
          </a:p>
          <a:p>
            <a:pPr>
              <a:defRPr sz="1300"/>
            </a:pPr>
          </a:p>
          <a:p>
            <a:pPr>
              <a:defRPr sz="1300"/>
            </a:pPr>
            <a:r>
              <a:t>If you want to follow a specific bill, or be notified of bills on topics you are specifically interested you can sign up for bill watch at ky.gov.  You can also sign up for reg watch at the same site to stay informed of any regulations being considered.</a:t>
            </a:r>
          </a:p>
          <a:p>
            <a:pPr>
              <a:defRPr sz="1300"/>
            </a:pPr>
          </a:p>
          <a:p>
            <a:pPr>
              <a:defRPr sz="1300"/>
            </a:pPr>
            <a:r>
              <a:t>Kentucky Teacher is a direct newsfeed from the Department of Education.  Getting on their newsfeed can sometimes provide you with a heads up on some issues.</a:t>
            </a:r>
          </a:p>
          <a:p>
            <a:pPr>
              <a:defRPr sz="1300"/>
            </a:pPr>
          </a:p>
          <a:p>
            <a:pPr>
              <a:defRPr sz="1300"/>
            </a:pPr>
            <a:r>
              <a:t>At the local level, it’s really important to follow your site-based minutes and stay in touch with your reps as well as school system media posts and board meetings and minutes.</a:t>
            </a:r>
          </a:p>
          <a:p>
            <a:pPr>
              <a:defRPr sz="13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lvl1pPr>
              <a:defRPr sz="1100"/>
            </a:lvl1pPr>
          </a:lstStyle>
          <a:p>
            <a:pPr/>
            <a:r>
              <a:t>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Google Shape;10;p2"/>
          <p:cNvSpPr/>
          <p:nvPr/>
        </p:nvSpPr>
        <p:spPr>
          <a:xfrm>
            <a:off x="4278300" y="2751163"/>
            <a:ext cx="587402" cy="2"/>
          </a:xfrm>
          <a:prstGeom prst="line">
            <a:avLst/>
          </a:prstGeom>
          <a:ln w="76200">
            <a:solidFill>
              <a:srgbClr val="4285F4"/>
            </a:solidFill>
          </a:ln>
        </p:spPr>
        <p:txBody>
          <a:bodyPr lIns="45718" tIns="45718" rIns="45718" bIns="45718"/>
          <a:lstStyle/>
          <a:p>
            <a:pPr/>
          </a:p>
        </p:txBody>
      </p:sp>
      <p:sp>
        <p:nvSpPr>
          <p:cNvPr id="12" name="Title Text"/>
          <p:cNvSpPr txBox="1"/>
          <p:nvPr>
            <p:ph type="title"/>
          </p:nvPr>
        </p:nvSpPr>
        <p:spPr>
          <a:xfrm>
            <a:off x="311698" y="595975"/>
            <a:ext cx="8520603" cy="1957802"/>
          </a:xfrm>
          <a:prstGeom prst="rect">
            <a:avLst/>
          </a:prstGeom>
        </p:spPr>
        <p:txBody>
          <a:bodyPr anchor="b"/>
          <a:lstStyle>
            <a:lvl1pPr algn="ctr">
              <a:defRPr sz="5400"/>
            </a:lvl1pPr>
          </a:lstStyle>
          <a:p>
            <a:pPr/>
            <a:r>
              <a:t>Title Text</a:t>
            </a:r>
          </a:p>
        </p:txBody>
      </p:sp>
      <p:sp>
        <p:nvSpPr>
          <p:cNvPr id="13" name="Body Level One…"/>
          <p:cNvSpPr txBox="1"/>
          <p:nvPr>
            <p:ph type="body" sz="quarter" idx="1"/>
          </p:nvPr>
        </p:nvSpPr>
        <p:spPr>
          <a:xfrm>
            <a:off x="311698" y="3165823"/>
            <a:ext cx="8520603" cy="733502"/>
          </a:xfrm>
          <a:prstGeom prst="rect">
            <a:avLst/>
          </a:prstGeom>
        </p:spPr>
        <p:txBody>
          <a:bodyPr/>
          <a:lstStyle>
            <a:lvl1pPr marL="228600" indent="-114300" algn="ctr">
              <a:lnSpc>
                <a:spcPct val="100000"/>
              </a:lnSpc>
              <a:buClrTx/>
              <a:buSzTx/>
              <a:buFontTx/>
              <a:buNone/>
              <a:defRPr sz="2400"/>
            </a:lvl1pPr>
            <a:lvl2pPr marL="228600" indent="114300" algn="ctr">
              <a:lnSpc>
                <a:spcPct val="100000"/>
              </a:lnSpc>
              <a:buClrTx/>
              <a:buSzTx/>
              <a:buFontTx/>
              <a:buNone/>
              <a:defRPr sz="2400"/>
            </a:lvl2pPr>
            <a:lvl3pPr marL="228600" indent="114300" algn="ctr">
              <a:lnSpc>
                <a:spcPct val="100000"/>
              </a:lnSpc>
              <a:buClrTx/>
              <a:buSzTx/>
              <a:buFontTx/>
              <a:buNone/>
              <a:defRPr sz="2400"/>
            </a:lvl3pPr>
            <a:lvl4pPr marL="228600" indent="114300" algn="ctr">
              <a:lnSpc>
                <a:spcPct val="100000"/>
              </a:lnSpc>
              <a:buClrTx/>
              <a:buSzTx/>
              <a:buFontTx/>
              <a:buNone/>
              <a:defRPr sz="2400"/>
            </a:lvl4pPr>
            <a:lvl5pPr marL="228600" indent="114300" algn="ctr">
              <a:lnSpc>
                <a:spcPct val="100000"/>
              </a:lnSpc>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3" name="Title Text"/>
          <p:cNvSpPr txBox="1"/>
          <p:nvPr>
            <p:ph type="title"/>
          </p:nvPr>
        </p:nvSpPr>
        <p:spPr>
          <a:xfrm>
            <a:off x="311698" y="1167925"/>
            <a:ext cx="8520603" cy="1980002"/>
          </a:xfrm>
          <a:prstGeom prst="rect">
            <a:avLst/>
          </a:prstGeom>
        </p:spPr>
        <p:txBody>
          <a:bodyPr anchor="ctr"/>
          <a:lstStyle>
            <a:lvl1pPr algn="ctr">
              <a:defRPr sz="11000">
                <a:solidFill>
                  <a:srgbClr val="4285F4"/>
                </a:solidFill>
              </a:defRPr>
            </a:lvl1pPr>
          </a:lstStyle>
          <a:p>
            <a:pPr/>
            <a:r>
              <a:t>Title Text</a:t>
            </a:r>
          </a:p>
        </p:txBody>
      </p:sp>
      <p:sp>
        <p:nvSpPr>
          <p:cNvPr id="94" name="Body Level One…"/>
          <p:cNvSpPr txBox="1"/>
          <p:nvPr>
            <p:ph type="body" sz="quarter" idx="1"/>
          </p:nvPr>
        </p:nvSpPr>
        <p:spPr>
          <a:xfrm>
            <a:off x="311698" y="3224250"/>
            <a:ext cx="8520603" cy="1071602"/>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bg>
      <p:bgPr>
        <a:solidFill>
          <a:srgbClr val="4285F4"/>
        </a:solidFill>
      </p:bgPr>
    </p:bg>
    <p:spTree>
      <p:nvGrpSpPr>
        <p:cNvPr id="1" name=""/>
        <p:cNvGrpSpPr/>
        <p:nvPr/>
      </p:nvGrpSpPr>
      <p:grpSpPr>
        <a:xfrm>
          <a:off x="0" y="0"/>
          <a:ext cx="0" cy="0"/>
          <a:chOff x="0" y="0"/>
          <a:chExt cx="0" cy="0"/>
        </a:xfrm>
      </p:grpSpPr>
      <p:sp>
        <p:nvSpPr>
          <p:cNvPr id="21" name="Title Text"/>
          <p:cNvSpPr txBox="1"/>
          <p:nvPr>
            <p:ph type="title"/>
          </p:nvPr>
        </p:nvSpPr>
        <p:spPr>
          <a:xfrm>
            <a:off x="311698" y="2480548"/>
            <a:ext cx="8114404" cy="2445903"/>
          </a:xfrm>
          <a:prstGeom prst="rect">
            <a:avLst/>
          </a:prstGeom>
        </p:spPr>
        <p:txBody>
          <a:bodyPr anchor="b"/>
          <a:lstStyle>
            <a:lvl1pPr>
              <a:defRPr sz="6800">
                <a:solidFill>
                  <a:srgbClr val="FFFFFF"/>
                </a:solidFill>
              </a:defRPr>
            </a:lvl1pPr>
          </a:lstStyle>
          <a:p>
            <a:pPr/>
            <a:r>
              <a:t>Title Text</a:t>
            </a:r>
          </a:p>
        </p:txBody>
      </p:sp>
      <p:sp>
        <p:nvSpPr>
          <p:cNvPr id="2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311698" y="1152475"/>
            <a:ext cx="3999903"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40" name="Google Shape;24;p5"/>
          <p:cNvSpPr txBox="1"/>
          <p:nvPr>
            <p:ph type="body" sz="half" idx="13"/>
          </p:nvPr>
        </p:nvSpPr>
        <p:spPr>
          <a:xfrm>
            <a:off x="4832398" y="1152475"/>
            <a:ext cx="3999903" cy="3416400"/>
          </a:xfrm>
          <a:prstGeom prst="rect">
            <a:avLst/>
          </a:prstGeom>
        </p:spPr>
        <p:txBody>
          <a:bodyPr/>
          <a:lstStyle/>
          <a:p>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6" name="Title Text"/>
          <p:cNvSpPr txBox="1"/>
          <p:nvPr>
            <p:ph type="title"/>
          </p:nvPr>
        </p:nvSpPr>
        <p:spPr>
          <a:xfrm>
            <a:off x="311698" y="631800"/>
            <a:ext cx="2808003" cy="755700"/>
          </a:xfrm>
          <a:prstGeom prst="rect">
            <a:avLst/>
          </a:prstGeom>
        </p:spPr>
        <p:txBody>
          <a:bodyPr anchor="b"/>
          <a:lstStyle>
            <a:lvl1pPr>
              <a:defRPr sz="2400"/>
            </a:lvl1pPr>
          </a:lstStyle>
          <a:p>
            <a:pPr/>
            <a:r>
              <a:t>Title Text</a:t>
            </a:r>
          </a:p>
        </p:txBody>
      </p:sp>
      <p:sp>
        <p:nvSpPr>
          <p:cNvPr id="57" name="Body Level One…"/>
          <p:cNvSpPr txBox="1"/>
          <p:nvPr>
            <p:ph type="body" sz="quarter" idx="1"/>
          </p:nvPr>
        </p:nvSpPr>
        <p:spPr>
          <a:xfrm>
            <a:off x="311698" y="1490874"/>
            <a:ext cx="2808003" cy="3078002"/>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bg>
      <p:bgPr>
        <a:solidFill>
          <a:schemeClr val="accent3"/>
        </a:solidFill>
      </p:bgPr>
    </p:bg>
    <p:spTree>
      <p:nvGrpSpPr>
        <p:cNvPr id="1" name=""/>
        <p:cNvGrpSpPr/>
        <p:nvPr/>
      </p:nvGrpSpPr>
      <p:grpSpPr>
        <a:xfrm>
          <a:off x="0" y="0"/>
          <a:ext cx="0" cy="0"/>
          <a:chOff x="0" y="0"/>
          <a:chExt cx="0" cy="0"/>
        </a:xfrm>
      </p:grpSpPr>
      <p:sp>
        <p:nvSpPr>
          <p:cNvPr id="65" name="Title Text"/>
          <p:cNvSpPr txBox="1"/>
          <p:nvPr>
            <p:ph type="title"/>
          </p:nvPr>
        </p:nvSpPr>
        <p:spPr>
          <a:xfrm>
            <a:off x="490250" y="526348"/>
            <a:ext cx="5683800" cy="4090803"/>
          </a:xfrm>
          <a:prstGeom prst="rect">
            <a:avLst/>
          </a:prstGeom>
        </p:spPr>
        <p:txBody>
          <a:bodyPr anchor="ctr"/>
          <a:lstStyle>
            <a:lvl1pPr>
              <a:defRPr sz="4800">
                <a:solidFill>
                  <a:srgbClr val="FFFFFF"/>
                </a:solidFill>
              </a:defRPr>
            </a:lvl1pPr>
          </a:lstStyle>
          <a:p>
            <a:pPr/>
            <a:r>
              <a:t>Title Text</a:t>
            </a:r>
          </a:p>
        </p:txBody>
      </p:sp>
      <p:sp>
        <p:nvSpPr>
          <p:cNvPr id="66"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3" name="Google Shape;37;p9"/>
          <p:cNvSpPr/>
          <p:nvPr/>
        </p:nvSpPr>
        <p:spPr>
          <a:xfrm>
            <a:off x="4572000" y="98"/>
            <a:ext cx="4572000" cy="5143503"/>
          </a:xfrm>
          <a:prstGeom prst="rect">
            <a:avLst/>
          </a:prstGeom>
          <a:solidFill>
            <a:srgbClr val="4285F4"/>
          </a:solidFill>
          <a:ln w="12700">
            <a:miter lim="400000"/>
          </a:ln>
        </p:spPr>
        <p:txBody>
          <a:bodyPr lIns="45718" tIns="45718" rIns="45718" bIns="45718" anchor="ctr"/>
          <a:lstStyle/>
          <a:p>
            <a:pPr>
              <a:defRPr>
                <a:solidFill>
                  <a:srgbClr val="000000"/>
                </a:solidFill>
                <a:latin typeface="+mn-lt"/>
                <a:ea typeface="+mn-ea"/>
                <a:cs typeface="+mn-cs"/>
                <a:sym typeface="Arial"/>
              </a:defRPr>
            </a:pPr>
          </a:p>
        </p:txBody>
      </p:sp>
      <p:sp>
        <p:nvSpPr>
          <p:cNvPr id="74" name="Google Shape;38;p9"/>
          <p:cNvSpPr/>
          <p:nvPr/>
        </p:nvSpPr>
        <p:spPr>
          <a:xfrm>
            <a:off x="5029675" y="4495499"/>
            <a:ext cx="468302" cy="2"/>
          </a:xfrm>
          <a:prstGeom prst="line">
            <a:avLst/>
          </a:prstGeom>
          <a:ln w="19050">
            <a:solidFill>
              <a:srgbClr val="FFFFFF"/>
            </a:solidFill>
          </a:ln>
        </p:spPr>
        <p:txBody>
          <a:bodyPr lIns="45718" tIns="45718" rIns="45718" bIns="45718"/>
          <a:lstStyle/>
          <a:p>
            <a:pPr/>
          </a:p>
        </p:txBody>
      </p:sp>
      <p:sp>
        <p:nvSpPr>
          <p:cNvPr id="75" name="Title Text"/>
          <p:cNvSpPr txBox="1"/>
          <p:nvPr>
            <p:ph type="title"/>
          </p:nvPr>
        </p:nvSpPr>
        <p:spPr>
          <a:xfrm>
            <a:off x="265500" y="1375598"/>
            <a:ext cx="4045200" cy="1551902"/>
          </a:xfrm>
          <a:prstGeom prst="rect">
            <a:avLst/>
          </a:prstGeom>
        </p:spPr>
        <p:txBody>
          <a:bodyPr anchor="b"/>
          <a:lstStyle>
            <a:lvl1pPr algn="ctr">
              <a:defRPr sz="3800"/>
            </a:lvl1pPr>
          </a:lstStyle>
          <a:p>
            <a:pPr/>
            <a:r>
              <a:t>Title Text</a:t>
            </a:r>
          </a:p>
        </p:txBody>
      </p:sp>
      <p:sp>
        <p:nvSpPr>
          <p:cNvPr id="76" name="Body Level One…"/>
          <p:cNvSpPr txBox="1"/>
          <p:nvPr>
            <p:ph type="body" sz="quarter" idx="1"/>
          </p:nvPr>
        </p:nvSpPr>
        <p:spPr>
          <a:xfrm>
            <a:off x="265500" y="2981125"/>
            <a:ext cx="4045200" cy="1345502"/>
          </a:xfrm>
          <a:prstGeom prst="rect">
            <a:avLst/>
          </a:prstGeom>
        </p:spPr>
        <p:txBody>
          <a:bodyPr/>
          <a:lstStyle>
            <a:lvl1pPr marL="228600" indent="-114300" algn="ctr">
              <a:lnSpc>
                <a:spcPct val="100000"/>
              </a:lnSpc>
              <a:buClrTx/>
              <a:buSzTx/>
              <a:buFontTx/>
              <a:buNone/>
            </a:lvl1pPr>
            <a:lvl2pPr marL="228600" indent="114300" algn="ctr">
              <a:lnSpc>
                <a:spcPct val="100000"/>
              </a:lnSpc>
              <a:buClrTx/>
              <a:buSzTx/>
              <a:buFontTx/>
              <a:buNone/>
            </a:lvl2pPr>
            <a:lvl3pPr marL="228600" indent="114300" algn="ctr">
              <a:lnSpc>
                <a:spcPct val="100000"/>
              </a:lnSpc>
              <a:buClrTx/>
              <a:buSzTx/>
              <a:buFontTx/>
              <a:buNone/>
            </a:lvl3pPr>
            <a:lvl4pPr marL="228600" indent="114300" algn="ctr">
              <a:lnSpc>
                <a:spcPct val="100000"/>
              </a:lnSpc>
              <a:buClrTx/>
              <a:buSzTx/>
              <a:buFontTx/>
              <a:buNone/>
            </a:lvl4pPr>
            <a:lvl5pPr marL="228600" indent="114300" algn="ctr">
              <a:lnSpc>
                <a:spcPct val="100000"/>
              </a:lnSpc>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77" name="Google Shape;41;p9"/>
          <p:cNvSpPr txBox="1"/>
          <p:nvPr>
            <p:ph type="body" sz="half" idx="13"/>
          </p:nvPr>
        </p:nvSpPr>
        <p:spPr>
          <a:xfrm>
            <a:off x="4939500" y="724199"/>
            <a:ext cx="3837000" cy="3695101"/>
          </a:xfrm>
          <a:prstGeom prst="rect">
            <a:avLst/>
          </a:prstGeom>
        </p:spPr>
        <p:txBody>
          <a:bodyPr anchor="ctr"/>
          <a:lstStyle/>
          <a:p>
            <a:pPr/>
          </a:p>
        </p:txBody>
      </p:sp>
      <p:sp>
        <p:nvSpPr>
          <p:cNvPr id="78"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5" name="Body Level One…"/>
          <p:cNvSpPr txBox="1"/>
          <p:nvPr>
            <p:ph type="body" sz="quarter" idx="1"/>
          </p:nvPr>
        </p:nvSpPr>
        <p:spPr>
          <a:xfrm>
            <a:off x="319499" y="4233724"/>
            <a:ext cx="5998803" cy="598802"/>
          </a:xfrm>
          <a:prstGeom prst="rect">
            <a:avLst/>
          </a:prstGeom>
        </p:spPr>
        <p:txBody>
          <a:bodyPr anchor="ctr"/>
          <a:lstStyle>
            <a:lvl1pPr marL="0" indent="228600">
              <a:lnSpc>
                <a:spcPct val="100000"/>
              </a:lnSpc>
              <a:buClrTx/>
              <a:buSzTx/>
              <a:buFontTx/>
              <a:buNone/>
              <a:defRPr>
                <a:solidFill>
                  <a:schemeClr val="accent3"/>
                </a:solidFill>
                <a:latin typeface="Alfa Slab One"/>
                <a:ea typeface="Alfa Slab One"/>
                <a:cs typeface="Alfa Slab One"/>
                <a:sym typeface="Alfa Slab One"/>
              </a:defRPr>
            </a:lvl1pPr>
            <a:lvl2pPr>
              <a:lnSpc>
                <a:spcPct val="100000"/>
              </a:lnSpc>
              <a:buClrTx/>
              <a:buFontTx/>
              <a:defRPr>
                <a:solidFill>
                  <a:schemeClr val="accent3"/>
                </a:solidFill>
                <a:latin typeface="Alfa Slab One"/>
                <a:ea typeface="Alfa Slab One"/>
                <a:cs typeface="Alfa Slab One"/>
                <a:sym typeface="Alfa Slab One"/>
              </a:defRPr>
            </a:lvl2pPr>
            <a:lvl3pPr>
              <a:lnSpc>
                <a:spcPct val="100000"/>
              </a:lnSpc>
              <a:buClrTx/>
              <a:buFontTx/>
              <a:defRPr>
                <a:solidFill>
                  <a:schemeClr val="accent3"/>
                </a:solidFill>
                <a:latin typeface="Alfa Slab One"/>
                <a:ea typeface="Alfa Slab One"/>
                <a:cs typeface="Alfa Slab One"/>
                <a:sym typeface="Alfa Slab One"/>
              </a:defRPr>
            </a:lvl3pPr>
            <a:lvl4pPr>
              <a:lnSpc>
                <a:spcPct val="100000"/>
              </a:lnSpc>
              <a:buClrTx/>
              <a:buFontTx/>
              <a:defRPr>
                <a:solidFill>
                  <a:schemeClr val="accent3"/>
                </a:solidFill>
                <a:latin typeface="Alfa Slab One"/>
                <a:ea typeface="Alfa Slab One"/>
                <a:cs typeface="Alfa Slab One"/>
                <a:sym typeface="Alfa Slab One"/>
              </a:defRPr>
            </a:lvl4pPr>
            <a:lvl5pPr>
              <a:lnSpc>
                <a:spcPct val="100000"/>
              </a:lnSpc>
              <a:buClrTx/>
              <a:buFontTx/>
              <a:defRPr>
                <a:solidFill>
                  <a:schemeClr val="accent3"/>
                </a:solidFill>
                <a:latin typeface="Alfa Slab One"/>
                <a:ea typeface="Alfa Slab One"/>
                <a:cs typeface="Alfa Slab One"/>
                <a:sym typeface="Alfa Slab One"/>
              </a:defRPr>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8" y="445025"/>
            <a:ext cx="8520603" cy="572702"/>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normAutofit fontScale="100000" lnSpcReduction="0"/>
          </a:bodyPr>
          <a:lstStyle/>
          <a:p>
            <a:pPr/>
            <a:r>
              <a:t>Title Text</a:t>
            </a:r>
          </a:p>
        </p:txBody>
      </p:sp>
      <p:sp>
        <p:nvSpPr>
          <p:cNvPr id="3" name="Body Level One…"/>
          <p:cNvSpPr txBox="1"/>
          <p:nvPr>
            <p:ph type="body" idx="1"/>
          </p:nvPr>
        </p:nvSpPr>
        <p:spPr>
          <a:xfrm>
            <a:off x="311698" y="1152475"/>
            <a:ext cx="8520603" cy="3416400"/>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704833" y="4692392"/>
            <a:ext cx="316326" cy="335249"/>
          </a:xfrm>
          <a:prstGeom prst="rect">
            <a:avLst/>
          </a:prstGeom>
          <a:ln w="12700">
            <a:miter lim="400000"/>
          </a:ln>
        </p:spPr>
        <p:txBody>
          <a:bodyPr wrap="none" lIns="91423" tIns="91423" rIns="91423" bIns="91423" anchor="ctr">
            <a:normAutofit fontScale="100000" lnSpcReduction="0"/>
          </a:bodyPr>
          <a:lstStyle>
            <a:lvl1pPr algn="r">
              <a:defRPr sz="1000">
                <a:solidFill>
                  <a:srgbClr val="666666"/>
                </a:solidFill>
                <a:latin typeface="Proxima Nova"/>
                <a:ea typeface="Proxima Nova"/>
                <a:cs typeface="Proxima Nova"/>
                <a:sym typeface="Proxima Nova"/>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000" u="none">
          <a:solidFill>
            <a:schemeClr val="accent3"/>
          </a:solidFill>
          <a:uFillTx/>
          <a:latin typeface="Alfa Slab One"/>
          <a:ea typeface="Alfa Slab One"/>
          <a:cs typeface="Alfa Slab One"/>
          <a:sym typeface="Alfa Slab One"/>
        </a:defRPr>
      </a:lvl1pPr>
      <a:lvl2pPr marL="0" marR="0" indent="0" algn="l" defTabSz="914400" rtl="0" latinLnBrk="0">
        <a:lnSpc>
          <a:spcPct val="100000"/>
        </a:lnSpc>
        <a:spcBef>
          <a:spcPts val="0"/>
        </a:spcBef>
        <a:spcAft>
          <a:spcPts val="0"/>
        </a:spcAft>
        <a:buClrTx/>
        <a:buSzTx/>
        <a:buFontTx/>
        <a:buNone/>
        <a:tabLst/>
        <a:defRPr b="0" baseline="0" cap="none" i="0" spc="0" strike="noStrike" sz="3000" u="none">
          <a:solidFill>
            <a:schemeClr val="accent3"/>
          </a:solidFill>
          <a:uFillTx/>
          <a:latin typeface="Alfa Slab One"/>
          <a:ea typeface="Alfa Slab One"/>
          <a:cs typeface="Alfa Slab One"/>
          <a:sym typeface="Alfa Slab One"/>
        </a:defRPr>
      </a:lvl2pPr>
      <a:lvl3pPr marL="0" marR="0" indent="0" algn="l" defTabSz="914400" rtl="0" latinLnBrk="0">
        <a:lnSpc>
          <a:spcPct val="100000"/>
        </a:lnSpc>
        <a:spcBef>
          <a:spcPts val="0"/>
        </a:spcBef>
        <a:spcAft>
          <a:spcPts val="0"/>
        </a:spcAft>
        <a:buClrTx/>
        <a:buSzTx/>
        <a:buFontTx/>
        <a:buNone/>
        <a:tabLst/>
        <a:defRPr b="0" baseline="0" cap="none" i="0" spc="0" strike="noStrike" sz="3000" u="none">
          <a:solidFill>
            <a:schemeClr val="accent3"/>
          </a:solidFill>
          <a:uFillTx/>
          <a:latin typeface="Alfa Slab One"/>
          <a:ea typeface="Alfa Slab One"/>
          <a:cs typeface="Alfa Slab One"/>
          <a:sym typeface="Alfa Slab One"/>
        </a:defRPr>
      </a:lvl3pPr>
      <a:lvl4pPr marL="0" marR="0" indent="0" algn="l" defTabSz="914400" rtl="0" latinLnBrk="0">
        <a:lnSpc>
          <a:spcPct val="100000"/>
        </a:lnSpc>
        <a:spcBef>
          <a:spcPts val="0"/>
        </a:spcBef>
        <a:spcAft>
          <a:spcPts val="0"/>
        </a:spcAft>
        <a:buClrTx/>
        <a:buSzTx/>
        <a:buFontTx/>
        <a:buNone/>
        <a:tabLst/>
        <a:defRPr b="0" baseline="0" cap="none" i="0" spc="0" strike="noStrike" sz="3000" u="none">
          <a:solidFill>
            <a:schemeClr val="accent3"/>
          </a:solidFill>
          <a:uFillTx/>
          <a:latin typeface="Alfa Slab One"/>
          <a:ea typeface="Alfa Slab One"/>
          <a:cs typeface="Alfa Slab One"/>
          <a:sym typeface="Alfa Slab One"/>
        </a:defRPr>
      </a:lvl4pPr>
      <a:lvl5pPr marL="0" marR="0" indent="0" algn="l" defTabSz="914400" rtl="0" latinLnBrk="0">
        <a:lnSpc>
          <a:spcPct val="100000"/>
        </a:lnSpc>
        <a:spcBef>
          <a:spcPts val="0"/>
        </a:spcBef>
        <a:spcAft>
          <a:spcPts val="0"/>
        </a:spcAft>
        <a:buClrTx/>
        <a:buSzTx/>
        <a:buFontTx/>
        <a:buNone/>
        <a:tabLst/>
        <a:defRPr b="0" baseline="0" cap="none" i="0" spc="0" strike="noStrike" sz="3000" u="none">
          <a:solidFill>
            <a:schemeClr val="accent3"/>
          </a:solidFill>
          <a:uFillTx/>
          <a:latin typeface="Alfa Slab One"/>
          <a:ea typeface="Alfa Slab One"/>
          <a:cs typeface="Alfa Slab One"/>
          <a:sym typeface="Alfa Slab One"/>
        </a:defRPr>
      </a:lvl5pPr>
      <a:lvl6pPr marL="0" marR="0" indent="0" algn="l" defTabSz="914400" rtl="0" latinLnBrk="0">
        <a:lnSpc>
          <a:spcPct val="100000"/>
        </a:lnSpc>
        <a:spcBef>
          <a:spcPts val="0"/>
        </a:spcBef>
        <a:spcAft>
          <a:spcPts val="0"/>
        </a:spcAft>
        <a:buClrTx/>
        <a:buSzTx/>
        <a:buFontTx/>
        <a:buNone/>
        <a:tabLst/>
        <a:defRPr b="0" baseline="0" cap="none" i="0" spc="0" strike="noStrike" sz="3000" u="none">
          <a:solidFill>
            <a:schemeClr val="accent3"/>
          </a:solidFill>
          <a:uFillTx/>
          <a:latin typeface="Alfa Slab One"/>
          <a:ea typeface="Alfa Slab One"/>
          <a:cs typeface="Alfa Slab One"/>
          <a:sym typeface="Alfa Slab One"/>
        </a:defRPr>
      </a:lvl6pPr>
      <a:lvl7pPr marL="0" marR="0" indent="0" algn="l" defTabSz="914400" rtl="0" latinLnBrk="0">
        <a:lnSpc>
          <a:spcPct val="100000"/>
        </a:lnSpc>
        <a:spcBef>
          <a:spcPts val="0"/>
        </a:spcBef>
        <a:spcAft>
          <a:spcPts val="0"/>
        </a:spcAft>
        <a:buClrTx/>
        <a:buSzTx/>
        <a:buFontTx/>
        <a:buNone/>
        <a:tabLst/>
        <a:defRPr b="0" baseline="0" cap="none" i="0" spc="0" strike="noStrike" sz="3000" u="none">
          <a:solidFill>
            <a:schemeClr val="accent3"/>
          </a:solidFill>
          <a:uFillTx/>
          <a:latin typeface="Alfa Slab One"/>
          <a:ea typeface="Alfa Slab One"/>
          <a:cs typeface="Alfa Slab One"/>
          <a:sym typeface="Alfa Slab One"/>
        </a:defRPr>
      </a:lvl7pPr>
      <a:lvl8pPr marL="0" marR="0" indent="0" algn="l" defTabSz="914400" rtl="0" latinLnBrk="0">
        <a:lnSpc>
          <a:spcPct val="100000"/>
        </a:lnSpc>
        <a:spcBef>
          <a:spcPts val="0"/>
        </a:spcBef>
        <a:spcAft>
          <a:spcPts val="0"/>
        </a:spcAft>
        <a:buClrTx/>
        <a:buSzTx/>
        <a:buFontTx/>
        <a:buNone/>
        <a:tabLst/>
        <a:defRPr b="0" baseline="0" cap="none" i="0" spc="0" strike="noStrike" sz="3000" u="none">
          <a:solidFill>
            <a:schemeClr val="accent3"/>
          </a:solidFill>
          <a:uFillTx/>
          <a:latin typeface="Alfa Slab One"/>
          <a:ea typeface="Alfa Slab One"/>
          <a:cs typeface="Alfa Slab One"/>
          <a:sym typeface="Alfa Slab One"/>
        </a:defRPr>
      </a:lvl8pPr>
      <a:lvl9pPr marL="0" marR="0" indent="0" algn="l" defTabSz="914400" rtl="0" latinLnBrk="0">
        <a:lnSpc>
          <a:spcPct val="100000"/>
        </a:lnSpc>
        <a:spcBef>
          <a:spcPts val="0"/>
        </a:spcBef>
        <a:spcAft>
          <a:spcPts val="0"/>
        </a:spcAft>
        <a:buClrTx/>
        <a:buSzTx/>
        <a:buFontTx/>
        <a:buNone/>
        <a:tabLst/>
        <a:defRPr b="0" baseline="0" cap="none" i="0" spc="0" strike="noStrike" sz="3000" u="none">
          <a:solidFill>
            <a:schemeClr val="accent3"/>
          </a:solidFill>
          <a:uFillTx/>
          <a:latin typeface="Alfa Slab One"/>
          <a:ea typeface="Alfa Slab One"/>
          <a:cs typeface="Alfa Slab One"/>
          <a:sym typeface="Alfa Slab One"/>
        </a:defRPr>
      </a:lvl9pPr>
    </p:titleStyle>
    <p:bodyStyle>
      <a:lvl1pPr marL="457200" marR="0" indent="-342900" algn="l" defTabSz="914400" rtl="0" latinLnBrk="0">
        <a:lnSpc>
          <a:spcPct val="115000"/>
        </a:lnSpc>
        <a:spcBef>
          <a:spcPts val="0"/>
        </a:spcBef>
        <a:spcAft>
          <a:spcPts val="0"/>
        </a:spcAft>
        <a:buClr>
          <a:srgbClr val="666666"/>
        </a:buClr>
        <a:buSzPts val="1800"/>
        <a:buFont typeface="Proxima Nova"/>
        <a:buChar char="●"/>
        <a:tabLst/>
        <a:defRPr b="0" baseline="0" cap="none" i="0" spc="0" strike="noStrike" sz="1800" u="none">
          <a:solidFill>
            <a:srgbClr val="666666"/>
          </a:solidFill>
          <a:uFillTx/>
          <a:latin typeface="Proxima Nova"/>
          <a:ea typeface="Proxima Nova"/>
          <a:cs typeface="Proxima Nova"/>
          <a:sym typeface="Proxima Nova"/>
        </a:defRPr>
      </a:lvl1pPr>
      <a:lvl2pPr marL="1005114" marR="0" indent="-408213" algn="l" defTabSz="914400" rtl="0" latinLnBrk="0">
        <a:lnSpc>
          <a:spcPct val="115000"/>
        </a:lnSpc>
        <a:spcBef>
          <a:spcPts val="0"/>
        </a:spcBef>
        <a:spcAft>
          <a:spcPts val="0"/>
        </a:spcAft>
        <a:buClr>
          <a:srgbClr val="666666"/>
        </a:buClr>
        <a:buSzPts val="1800"/>
        <a:buFont typeface="Proxima Nova"/>
        <a:buChar char="○"/>
        <a:tabLst/>
        <a:defRPr b="0" baseline="0" cap="none" i="0" spc="0" strike="noStrike" sz="1800" u="none">
          <a:solidFill>
            <a:srgbClr val="666666"/>
          </a:solidFill>
          <a:uFillTx/>
          <a:latin typeface="Proxima Nova"/>
          <a:ea typeface="Proxima Nova"/>
          <a:cs typeface="Proxima Nova"/>
          <a:sym typeface="Proxima Nova"/>
        </a:defRPr>
      </a:lvl2pPr>
      <a:lvl3pPr marL="1462314" marR="0" indent="-408214" algn="l" defTabSz="914400" rtl="0" latinLnBrk="0">
        <a:lnSpc>
          <a:spcPct val="115000"/>
        </a:lnSpc>
        <a:spcBef>
          <a:spcPts val="0"/>
        </a:spcBef>
        <a:spcAft>
          <a:spcPts val="0"/>
        </a:spcAft>
        <a:buClr>
          <a:srgbClr val="666666"/>
        </a:buClr>
        <a:buSzPts val="1800"/>
        <a:buFont typeface="Proxima Nova"/>
        <a:buChar char="■"/>
        <a:tabLst/>
        <a:defRPr b="0" baseline="0" cap="none" i="0" spc="0" strike="noStrike" sz="1800" u="none">
          <a:solidFill>
            <a:srgbClr val="666666"/>
          </a:solidFill>
          <a:uFillTx/>
          <a:latin typeface="Proxima Nova"/>
          <a:ea typeface="Proxima Nova"/>
          <a:cs typeface="Proxima Nova"/>
          <a:sym typeface="Proxima Nova"/>
        </a:defRPr>
      </a:lvl3pPr>
      <a:lvl4pPr marL="1919514" marR="0" indent="-408214" algn="l" defTabSz="914400" rtl="0" latinLnBrk="0">
        <a:lnSpc>
          <a:spcPct val="115000"/>
        </a:lnSpc>
        <a:spcBef>
          <a:spcPts val="0"/>
        </a:spcBef>
        <a:spcAft>
          <a:spcPts val="0"/>
        </a:spcAft>
        <a:buClr>
          <a:srgbClr val="666666"/>
        </a:buClr>
        <a:buSzPts val="1800"/>
        <a:buFont typeface="Proxima Nova"/>
        <a:buChar char="●"/>
        <a:tabLst/>
        <a:defRPr b="0" baseline="0" cap="none" i="0" spc="0" strike="noStrike" sz="1800" u="none">
          <a:solidFill>
            <a:srgbClr val="666666"/>
          </a:solidFill>
          <a:uFillTx/>
          <a:latin typeface="Proxima Nova"/>
          <a:ea typeface="Proxima Nova"/>
          <a:cs typeface="Proxima Nova"/>
          <a:sym typeface="Proxima Nova"/>
        </a:defRPr>
      </a:lvl4pPr>
      <a:lvl5pPr marL="2376714" marR="0" indent="-408214" algn="l" defTabSz="914400" rtl="0" latinLnBrk="0">
        <a:lnSpc>
          <a:spcPct val="115000"/>
        </a:lnSpc>
        <a:spcBef>
          <a:spcPts val="0"/>
        </a:spcBef>
        <a:spcAft>
          <a:spcPts val="0"/>
        </a:spcAft>
        <a:buClr>
          <a:srgbClr val="666666"/>
        </a:buClr>
        <a:buSzPts val="1800"/>
        <a:buFont typeface="Proxima Nova"/>
        <a:buChar char="○"/>
        <a:tabLst/>
        <a:defRPr b="0" baseline="0" cap="none" i="0" spc="0" strike="noStrike" sz="1800" u="none">
          <a:solidFill>
            <a:srgbClr val="666666"/>
          </a:solidFill>
          <a:uFillTx/>
          <a:latin typeface="Proxima Nova"/>
          <a:ea typeface="Proxima Nova"/>
          <a:cs typeface="Proxima Nova"/>
          <a:sym typeface="Proxima Nova"/>
        </a:defRPr>
      </a:lvl5pPr>
      <a:lvl6pPr marL="2833914" marR="0" indent="-408214" algn="l" defTabSz="914400" rtl="0" latinLnBrk="0">
        <a:lnSpc>
          <a:spcPct val="115000"/>
        </a:lnSpc>
        <a:spcBef>
          <a:spcPts val="0"/>
        </a:spcBef>
        <a:spcAft>
          <a:spcPts val="0"/>
        </a:spcAft>
        <a:buClr>
          <a:srgbClr val="666666"/>
        </a:buClr>
        <a:buSzPts val="1800"/>
        <a:buFont typeface="Proxima Nova"/>
        <a:buChar char="■"/>
        <a:tabLst/>
        <a:defRPr b="0" baseline="0" cap="none" i="0" spc="0" strike="noStrike" sz="1800" u="none">
          <a:solidFill>
            <a:srgbClr val="666666"/>
          </a:solidFill>
          <a:uFillTx/>
          <a:latin typeface="Proxima Nova"/>
          <a:ea typeface="Proxima Nova"/>
          <a:cs typeface="Proxima Nova"/>
          <a:sym typeface="Proxima Nova"/>
        </a:defRPr>
      </a:lvl6pPr>
      <a:lvl7pPr marL="3291113" marR="0" indent="-408214" algn="l" defTabSz="914400" rtl="0" latinLnBrk="0">
        <a:lnSpc>
          <a:spcPct val="115000"/>
        </a:lnSpc>
        <a:spcBef>
          <a:spcPts val="0"/>
        </a:spcBef>
        <a:spcAft>
          <a:spcPts val="0"/>
        </a:spcAft>
        <a:buClr>
          <a:srgbClr val="666666"/>
        </a:buClr>
        <a:buSzPts val="1800"/>
        <a:buFont typeface="Proxima Nova"/>
        <a:buChar char="●"/>
        <a:tabLst/>
        <a:defRPr b="0" baseline="0" cap="none" i="0" spc="0" strike="noStrike" sz="1800" u="none">
          <a:solidFill>
            <a:srgbClr val="666666"/>
          </a:solidFill>
          <a:uFillTx/>
          <a:latin typeface="Proxima Nova"/>
          <a:ea typeface="Proxima Nova"/>
          <a:cs typeface="Proxima Nova"/>
          <a:sym typeface="Proxima Nova"/>
        </a:defRPr>
      </a:lvl7pPr>
      <a:lvl8pPr marL="3748313" marR="0" indent="-408213" algn="l" defTabSz="914400" rtl="0" latinLnBrk="0">
        <a:lnSpc>
          <a:spcPct val="115000"/>
        </a:lnSpc>
        <a:spcBef>
          <a:spcPts val="0"/>
        </a:spcBef>
        <a:spcAft>
          <a:spcPts val="0"/>
        </a:spcAft>
        <a:buClr>
          <a:srgbClr val="666666"/>
        </a:buClr>
        <a:buSzPts val="1800"/>
        <a:buFont typeface="Proxima Nova"/>
        <a:buChar char="○"/>
        <a:tabLst/>
        <a:defRPr b="0" baseline="0" cap="none" i="0" spc="0" strike="noStrike" sz="1800" u="none">
          <a:solidFill>
            <a:srgbClr val="666666"/>
          </a:solidFill>
          <a:uFillTx/>
          <a:latin typeface="Proxima Nova"/>
          <a:ea typeface="Proxima Nova"/>
          <a:cs typeface="Proxima Nova"/>
          <a:sym typeface="Proxima Nova"/>
        </a:defRPr>
      </a:lvl8pPr>
      <a:lvl9pPr marL="4205513" marR="0" indent="-408213" algn="l" defTabSz="914400" rtl="0" latinLnBrk="0">
        <a:lnSpc>
          <a:spcPct val="115000"/>
        </a:lnSpc>
        <a:spcBef>
          <a:spcPts val="0"/>
        </a:spcBef>
        <a:spcAft>
          <a:spcPts val="0"/>
        </a:spcAft>
        <a:buClr>
          <a:srgbClr val="666666"/>
        </a:buClr>
        <a:buSzPts val="1800"/>
        <a:buFont typeface="Proxima Nova"/>
        <a:buChar char="■"/>
        <a:tabLst/>
        <a:defRPr b="0" baseline="0" cap="none" i="0" spc="0" strike="noStrike" sz="1800" u="none">
          <a:solidFill>
            <a:srgbClr val="666666"/>
          </a:solidFill>
          <a:uFillTx/>
          <a:latin typeface="Proxima Nova"/>
          <a:ea typeface="Proxima Nova"/>
          <a:cs typeface="Proxima Nova"/>
          <a:sym typeface="Proxima Nov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Proxima Nova"/>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Proxima Nova"/>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Proxima Nova"/>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Proxima Nova"/>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Proxima Nova"/>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Proxima Nova"/>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Proxima Nova"/>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Proxima Nova"/>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Proxima Nov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legislature.ky.gov/Pages/index.aspx" TargetMode="External"/><Relationship Id="rId4" Type="http://schemas.openxmlformats.org/officeDocument/2006/relationships/hyperlink" Target="https://kentucky.gov/services/pages/billwatch.aspx" TargetMode="External"/><Relationship Id="rId5" Type="http://schemas.openxmlformats.org/officeDocument/2006/relationships/hyperlink" Target="https://secure.kentucky.gov/Regwatch/" TargetMode="External"/><Relationship Id="rId6" Type="http://schemas.openxmlformats.org/officeDocument/2006/relationships/hyperlink" Target="https://www.kentuckyteacher.org/" TargetMode="External"/><Relationship Id="rId7" Type="http://schemas.openxmlformats.org/officeDocument/2006/relationships/hyperlink" Target="https://www.facebook.com/groups/kentuckyforart"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kfta.wildapricot.org/Contact" TargetMode="External"/><Relationship Id="rId3" Type="http://schemas.openxmlformats.org/officeDocument/2006/relationships/hyperlink" Target="https://www.facebook.com/groups/kentuckyforart" TargetMode="External"/><Relationship Id="rId4" Type="http://schemas.openxmlformats.org/officeDocument/2006/relationships/hyperlink" Target="mailto:jane.dewey37@gmail.com" TargetMode="External"/><Relationship Id="rId5" Type="http://schemas.openxmlformats.org/officeDocument/2006/relationships/hyperlink" Target="mailto:john@kmea.org" TargetMode="External"/><Relationship Id="rId6" Type="http://schemas.openxmlformats.org/officeDocument/2006/relationships/hyperlink" Target="http://www.kmea.org" TargetMode="External"/><Relationship Id="rId7" Type="http://schemas.openxmlformats.org/officeDocument/2006/relationships/hyperlink" Target="http://artscouncil.ky.gov/" TargetMode="External"/><Relationship Id="rId8" Type="http://schemas.openxmlformats.org/officeDocument/2006/relationships/hyperlink" Target="mailto:Christopher.Cathers@ky.gov" TargetMode="External"/><Relationship Id="rId9" Type="http://schemas.openxmlformats.org/officeDocument/2006/relationships/hyperlink" Target="mailto:samuel.lockridge@ky.govl"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apps.legislature.ky.gov/findyourlegislator/findyourlegislator.html" TargetMode="External"/><Relationship Id="rId3"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kfta.wildapricot.org"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nafme.org/advocacy/" TargetMode="External"/><Relationship Id="rId4" Type="http://schemas.openxmlformats.org/officeDocument/2006/relationships/hyperlink" Target="https://www.arteducators.org/" TargetMode="External"/><Relationship Id="rId5" Type="http://schemas.openxmlformats.org/officeDocument/2006/relationships/hyperlink" Target="https://www.aep-arts.org/" TargetMode="External"/><Relationship Id="rId6" Type="http://schemas.openxmlformats.org/officeDocument/2006/relationships/hyperlink" Target="https://www.ecs.org/" TargetMode="External"/><Relationship Id="rId7" Type="http://schemas.openxmlformats.org/officeDocument/2006/relationships/hyperlink" Target="https://www.arts.gov/initiatives/nea-research-labs" TargetMode="External"/><Relationship Id="rId8" Type="http://schemas.openxmlformats.org/officeDocument/2006/relationships/hyperlink" Target="https://nasaa-arts.org/" TargetMode="External"/><Relationship Id="rId9" Type="http://schemas.openxmlformats.org/officeDocument/2006/relationships/hyperlink" Target="https://www.artsareeducation.org/"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Google Shape;56;p13"/>
          <p:cNvSpPr txBox="1"/>
          <p:nvPr>
            <p:ph type="ctrTitle"/>
          </p:nvPr>
        </p:nvSpPr>
        <p:spPr>
          <a:xfrm>
            <a:off x="271649" y="267499"/>
            <a:ext cx="8520602" cy="2304302"/>
          </a:xfrm>
          <a:prstGeom prst="rect">
            <a:avLst/>
          </a:prstGeom>
        </p:spPr>
        <p:txBody>
          <a:bodyPr/>
          <a:lstStyle/>
          <a:p>
            <a:pPr defTabSz="704087">
              <a:defRPr sz="4100"/>
            </a:pPr>
            <a:r>
              <a:t> </a:t>
            </a:r>
          </a:p>
          <a:p>
            <a:pPr defTabSz="704087">
              <a:defRPr sz="4100"/>
            </a:pPr>
            <a:r>
              <a:t>Making Arts Advocacy Work for You</a:t>
            </a:r>
          </a:p>
          <a:p>
            <a:pPr defTabSz="704087">
              <a:defRPr sz="1800">
                <a:solidFill>
                  <a:srgbClr val="666666"/>
                </a:solidFill>
                <a:latin typeface="Proxima Nova"/>
                <a:ea typeface="Proxima Nova"/>
                <a:cs typeface="Proxima Nova"/>
                <a:sym typeface="Proxima Nova"/>
              </a:defRPr>
            </a:pPr>
            <a:r>
              <a:t>Basic Knowledge and Application</a:t>
            </a:r>
          </a:p>
        </p:txBody>
      </p:sp>
      <p:pic>
        <p:nvPicPr>
          <p:cNvPr id="112" name="Picture 8" descr="Picture 8"/>
          <p:cNvPicPr>
            <a:picLocks noChangeAspect="1"/>
          </p:cNvPicPr>
          <p:nvPr/>
        </p:nvPicPr>
        <p:blipFill>
          <a:blip r:embed="rId2">
            <a:extLst/>
          </a:blip>
          <a:stretch>
            <a:fillRect/>
          </a:stretch>
        </p:blipFill>
        <p:spPr>
          <a:xfrm>
            <a:off x="271648" y="267499"/>
            <a:ext cx="1550506" cy="1036310"/>
          </a:xfrm>
          <a:prstGeom prst="rect">
            <a:avLst/>
          </a:prstGeom>
          <a:ln w="12700">
            <a:miter lim="400000"/>
          </a:ln>
        </p:spPr>
      </p:pic>
      <p:sp>
        <p:nvSpPr>
          <p:cNvPr id="113" name="Google Shape;57;p13"/>
          <p:cNvSpPr txBox="1"/>
          <p:nvPr>
            <p:ph type="subTitle" sz="half" idx="1"/>
          </p:nvPr>
        </p:nvSpPr>
        <p:spPr>
          <a:xfrm>
            <a:off x="311699" y="3032524"/>
            <a:ext cx="8520602" cy="1572848"/>
          </a:xfrm>
          <a:prstGeom prst="rect">
            <a:avLst/>
          </a:prstGeom>
        </p:spPr>
        <p:txBody>
          <a:bodyPr/>
          <a:lstStyle/>
          <a:p>
            <a:pPr marL="0" indent="0">
              <a:lnSpc>
                <a:spcPct val="90000"/>
              </a:lnSpc>
              <a:defRPr strike="sngStrike" sz="2200"/>
            </a:pPr>
          </a:p>
          <a:p>
            <a:pPr marL="0" indent="0">
              <a:lnSpc>
                <a:spcPct val="90000"/>
              </a:lnSpc>
              <a:defRPr sz="2200"/>
            </a:pPr>
          </a:p>
          <a:p>
            <a:pPr marL="0" indent="0">
              <a:lnSpc>
                <a:spcPct val="103500"/>
              </a:lnSpc>
              <a:defRPr>
                <a:solidFill>
                  <a:srgbClr val="4285F4"/>
                </a:solidFill>
              </a:defRPr>
            </a:pPr>
            <a:r>
              <a:t>"The arts are not partisan, they are not bipartisan, </a:t>
            </a:r>
            <a:br/>
            <a:r>
              <a:t>they are nonpartisan.”</a:t>
            </a:r>
          </a:p>
        </p:txBody>
      </p:sp>
      <p:pic>
        <p:nvPicPr>
          <p:cNvPr id="114" name="Picture 2" descr="Picture 2"/>
          <p:cNvPicPr>
            <a:picLocks noChangeAspect="1"/>
          </p:cNvPicPr>
          <p:nvPr/>
        </p:nvPicPr>
        <p:blipFill>
          <a:blip r:embed="rId3">
            <a:extLst/>
          </a:blip>
          <a:stretch>
            <a:fillRect/>
          </a:stretch>
        </p:blipFill>
        <p:spPr>
          <a:xfrm flipH="1">
            <a:off x="311698" y="2187574"/>
            <a:ext cx="1924338" cy="147786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Google Shape;116;p23"/>
          <p:cNvSpPr txBox="1"/>
          <p:nvPr>
            <p:ph type="title"/>
          </p:nvPr>
        </p:nvSpPr>
        <p:spPr>
          <a:xfrm>
            <a:off x="311699" y="199874"/>
            <a:ext cx="8520602" cy="572703"/>
          </a:xfrm>
          <a:prstGeom prst="rect">
            <a:avLst/>
          </a:prstGeom>
        </p:spPr>
        <p:txBody>
          <a:bodyPr/>
          <a:lstStyle>
            <a:lvl1pPr algn="ctr" defTabSz="850391">
              <a:defRPr sz="2500"/>
            </a:lvl1pPr>
          </a:lstStyle>
          <a:p>
            <a:pPr/>
            <a:r>
              <a:t>1 - Be Informed</a:t>
            </a:r>
          </a:p>
        </p:txBody>
      </p:sp>
      <p:sp>
        <p:nvSpPr>
          <p:cNvPr id="155" name="Google Shape;117;p23"/>
          <p:cNvSpPr txBox="1"/>
          <p:nvPr>
            <p:ph type="body" idx="1"/>
          </p:nvPr>
        </p:nvSpPr>
        <p:spPr>
          <a:xfrm>
            <a:off x="311699" y="772573"/>
            <a:ext cx="8520602" cy="4216203"/>
          </a:xfrm>
          <a:prstGeom prst="rect">
            <a:avLst/>
          </a:prstGeom>
        </p:spPr>
        <p:txBody>
          <a:bodyPr/>
          <a:lstStyle/>
          <a:p>
            <a:pPr marL="0" indent="0">
              <a:lnSpc>
                <a:spcPct val="92000"/>
              </a:lnSpc>
              <a:buSzTx/>
              <a:buNone/>
              <a:defRPr sz="2000">
                <a:solidFill>
                  <a:srgbClr val="4285F4"/>
                </a:solidFill>
              </a:defRPr>
            </a:pPr>
            <a:r>
              <a:t>Develop a basic knowledge of national, state, and local resources for staying informed, and know who to go to for additional help.</a:t>
            </a:r>
            <a:endParaRPr sz="3200"/>
          </a:p>
          <a:p>
            <a:pPr marL="0" indent="0">
              <a:lnSpc>
                <a:spcPct val="80000"/>
              </a:lnSpc>
              <a:spcBef>
                <a:spcPts val="1200"/>
              </a:spcBef>
              <a:buSzTx/>
              <a:buNone/>
              <a:defRPr sz="1500">
                <a:solidFill>
                  <a:srgbClr val="000000"/>
                </a:solidFill>
              </a:defRPr>
            </a:pPr>
            <a:r>
              <a:t>Follow legislation, contact legislators, research statutes and regulations,  and more at  </a:t>
            </a:r>
            <a:r>
              <a:rPr u="sng">
                <a:solidFill>
                  <a:srgbClr val="0000FF"/>
                </a:solidFill>
                <a:uFill>
                  <a:solidFill>
                    <a:srgbClr val="0000FF"/>
                  </a:solidFill>
                </a:uFill>
                <a:hlinkClick r:id="rId3" invalidUrl="" action="" tgtFrame="" tooltip="" history="1" highlightClick="0" endSnd="0"/>
              </a:rPr>
              <a:t>https://legislature.ky.gov/Pages/index.aspx</a:t>
            </a:r>
            <a:r>
              <a:t> </a:t>
            </a:r>
            <a:endParaRPr sz="2500"/>
          </a:p>
          <a:p>
            <a:pPr marL="342900" indent="-342900">
              <a:lnSpc>
                <a:spcPct val="80000"/>
              </a:lnSpc>
              <a:buSzPts val="2500"/>
              <a:buFont typeface="Arial"/>
              <a:buChar char="•"/>
              <a:defRPr sz="2500">
                <a:solidFill>
                  <a:srgbClr val="000000"/>
                </a:solidFill>
              </a:defRPr>
            </a:pPr>
          </a:p>
          <a:p>
            <a:pPr marL="0" indent="0">
              <a:lnSpc>
                <a:spcPct val="80000"/>
              </a:lnSpc>
              <a:buSzTx/>
              <a:buNone/>
              <a:defRPr sz="1500">
                <a:solidFill>
                  <a:srgbClr val="000000"/>
                </a:solidFill>
              </a:defRPr>
            </a:pPr>
            <a:r>
              <a:t>Track legislation and regulations that may impact your situation by joining Bill Watch and Reg Watch</a:t>
            </a:r>
            <a:endParaRPr sz="2500"/>
          </a:p>
          <a:p>
            <a:pPr marL="0" indent="457200">
              <a:lnSpc>
                <a:spcPct val="80000"/>
              </a:lnSpc>
              <a:buSzTx/>
              <a:buNone/>
              <a:defRPr sz="1500" u="sng">
                <a:solidFill>
                  <a:schemeClr val="accent5"/>
                </a:solidFill>
                <a:uFill>
                  <a:solidFill>
                    <a:schemeClr val="accent5"/>
                  </a:solidFill>
                </a:uFill>
              </a:defRPr>
            </a:pPr>
            <a:r>
              <a:rPr>
                <a:solidFill>
                  <a:srgbClr val="0000FF"/>
                </a:solidFill>
                <a:uFill>
                  <a:solidFill>
                    <a:srgbClr val="0000FF"/>
                  </a:solidFill>
                </a:uFill>
                <a:hlinkClick r:id="rId4" invalidUrl="" action="" tgtFrame="" tooltip="" history="1" highlightClick="0" endSnd="0"/>
              </a:rPr>
              <a:t>https://kentucky.gov/services/pages/billwatch.aspx</a:t>
            </a:r>
            <a:r>
              <a:rPr u="none">
                <a:solidFill>
                  <a:srgbClr val="000000"/>
                </a:solidFill>
                <a:uFillTx/>
              </a:rPr>
              <a:t> Bill Watch</a:t>
            </a:r>
            <a:endParaRPr sz="2500">
              <a:solidFill>
                <a:srgbClr val="000000"/>
              </a:solidFill>
            </a:endParaRPr>
          </a:p>
          <a:p>
            <a:pPr marL="0" indent="457200">
              <a:lnSpc>
                <a:spcPct val="80000"/>
              </a:lnSpc>
              <a:buSzTx/>
              <a:buNone/>
              <a:defRPr sz="1500" u="sng">
                <a:solidFill>
                  <a:schemeClr val="accent5"/>
                </a:solidFill>
                <a:uFill>
                  <a:solidFill>
                    <a:schemeClr val="accent5"/>
                  </a:solidFill>
                </a:uFill>
              </a:defRPr>
            </a:pPr>
            <a:r>
              <a:rPr>
                <a:solidFill>
                  <a:srgbClr val="0000FF"/>
                </a:solidFill>
                <a:uFill>
                  <a:solidFill>
                    <a:srgbClr val="0000FF"/>
                  </a:solidFill>
                </a:uFill>
                <a:hlinkClick r:id="rId5" invalidUrl="" action="" tgtFrame="" tooltip="" history="1" highlightClick="0" endSnd="0"/>
              </a:rPr>
              <a:t>https://secure.kentucky.gov/Regwatch/</a:t>
            </a:r>
            <a:r>
              <a:rPr u="none">
                <a:solidFill>
                  <a:srgbClr val="000000"/>
                </a:solidFill>
                <a:uFillTx/>
              </a:rPr>
              <a:t> Reg Watch</a:t>
            </a:r>
            <a:endParaRPr sz="2500">
              <a:solidFill>
                <a:srgbClr val="000000"/>
              </a:solidFill>
            </a:endParaRPr>
          </a:p>
          <a:p>
            <a:pPr marL="342900" indent="-342900">
              <a:lnSpc>
                <a:spcPct val="80000"/>
              </a:lnSpc>
              <a:buSzPts val="2500"/>
              <a:buFont typeface="Arial"/>
              <a:buChar char="•"/>
              <a:defRPr sz="2500">
                <a:solidFill>
                  <a:srgbClr val="000000"/>
                </a:solidFill>
              </a:defRPr>
            </a:pPr>
          </a:p>
          <a:p>
            <a:pPr marL="0" indent="0">
              <a:lnSpc>
                <a:spcPct val="80000"/>
              </a:lnSpc>
              <a:buSzTx/>
              <a:buNone/>
              <a:defRPr sz="1500">
                <a:solidFill>
                  <a:srgbClr val="000000"/>
                </a:solidFill>
              </a:defRPr>
            </a:pPr>
            <a:r>
              <a:t>Sign up for Kentucky Teacher newsfeed at the KDE </a:t>
            </a:r>
            <a:r>
              <a:rPr u="sng">
                <a:solidFill>
                  <a:srgbClr val="0000FF"/>
                </a:solidFill>
                <a:uFill>
                  <a:solidFill>
                    <a:srgbClr val="0000FF"/>
                  </a:solidFill>
                </a:uFill>
                <a:hlinkClick r:id="rId6" invalidUrl="" action="" tgtFrame="" tooltip="" history="1" highlightClick="0" endSnd="0"/>
              </a:rPr>
              <a:t>https://www.kentuckyteacher.org/</a:t>
            </a:r>
            <a:r>
              <a:t> </a:t>
            </a:r>
            <a:endParaRPr sz="2500"/>
          </a:p>
          <a:p>
            <a:pPr marL="342900" indent="-342900">
              <a:lnSpc>
                <a:spcPct val="80000"/>
              </a:lnSpc>
              <a:buSzPts val="2500"/>
              <a:buFont typeface="Arial"/>
              <a:buChar char="•"/>
              <a:defRPr sz="2500">
                <a:solidFill>
                  <a:srgbClr val="000000"/>
                </a:solidFill>
              </a:defRPr>
            </a:pPr>
          </a:p>
          <a:p>
            <a:pPr marL="0" indent="0">
              <a:lnSpc>
                <a:spcPct val="80000"/>
              </a:lnSpc>
              <a:buSzTx/>
              <a:buNone/>
              <a:defRPr sz="1500">
                <a:solidFill>
                  <a:srgbClr val="000000"/>
                </a:solidFill>
              </a:defRPr>
            </a:pPr>
            <a:r>
              <a:t>Follow facebook pages, communications from the state arts associations and advocacy groups. </a:t>
            </a:r>
            <a:r>
              <a:rPr u="sng">
                <a:solidFill>
                  <a:srgbClr val="0000FF"/>
                </a:solidFill>
                <a:uFill>
                  <a:solidFill>
                    <a:srgbClr val="0000FF"/>
                  </a:solidFill>
                </a:uFill>
                <a:hlinkClick r:id="rId7" invalidUrl="" action="" tgtFrame="" tooltip="" history="1" highlightClick="0" endSnd="0"/>
              </a:rPr>
              <a:t>https://www.facebook.com/groups/kentuckyforart</a:t>
            </a:r>
            <a:r>
              <a:t> </a:t>
            </a:r>
            <a:endParaRPr sz="2500"/>
          </a:p>
          <a:p>
            <a:pPr marL="0" indent="0">
              <a:lnSpc>
                <a:spcPct val="80000"/>
              </a:lnSpc>
              <a:buSzTx/>
              <a:buNone/>
              <a:defRPr sz="3400">
                <a:solidFill>
                  <a:srgbClr val="000000"/>
                </a:solidFill>
              </a:defRPr>
            </a:pPr>
          </a:p>
          <a:p>
            <a:pPr marL="0" indent="0">
              <a:lnSpc>
                <a:spcPct val="80000"/>
              </a:lnSpc>
              <a:buSzTx/>
              <a:buNone/>
              <a:defRPr sz="1500">
                <a:solidFill>
                  <a:srgbClr val="000000"/>
                </a:solidFill>
              </a:defRPr>
            </a:pPr>
            <a:r>
              <a:t>Follow school site-based council minutes and board reports and media posts from your local system.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Google Shape;122;p24"/>
          <p:cNvSpPr txBox="1"/>
          <p:nvPr>
            <p:ph type="title"/>
          </p:nvPr>
        </p:nvSpPr>
        <p:spPr>
          <a:xfrm>
            <a:off x="-2" y="126323"/>
            <a:ext cx="8966104" cy="572704"/>
          </a:xfrm>
          <a:prstGeom prst="rect">
            <a:avLst/>
          </a:prstGeom>
        </p:spPr>
        <p:txBody>
          <a:bodyPr/>
          <a:lstStyle>
            <a:lvl1pPr algn="ctr" defTabSz="886967">
              <a:defRPr sz="2500"/>
            </a:lvl1pPr>
          </a:lstStyle>
          <a:p>
            <a:pPr/>
            <a:r>
              <a:t>2 - Draw On and Share Collective Knowledge</a:t>
            </a:r>
          </a:p>
        </p:txBody>
      </p:sp>
      <p:sp>
        <p:nvSpPr>
          <p:cNvPr id="160" name="Google Shape;123;p24"/>
          <p:cNvSpPr txBox="1"/>
          <p:nvPr>
            <p:ph type="body" idx="1"/>
          </p:nvPr>
        </p:nvSpPr>
        <p:spPr>
          <a:xfrm>
            <a:off x="311699" y="699023"/>
            <a:ext cx="8520602" cy="4252804"/>
          </a:xfrm>
          <a:prstGeom prst="rect">
            <a:avLst/>
          </a:prstGeom>
        </p:spPr>
        <p:txBody>
          <a:bodyPr/>
          <a:lstStyle/>
          <a:p>
            <a:pPr marL="0" indent="0">
              <a:buSzTx/>
              <a:buNone/>
              <a:defRPr u="sng">
                <a:solidFill>
                  <a:srgbClr val="002060"/>
                </a:solidFill>
              </a:defRPr>
            </a:pPr>
            <a:r>
              <a:t>Be an active member </a:t>
            </a:r>
            <a:r>
              <a:rPr sz="1400" u="none">
                <a:solidFill>
                  <a:srgbClr val="4285F4"/>
                </a:solidFill>
              </a:rPr>
              <a:t>of organizations like arts education associations and Kentuckians for the Arts so that you can continually keep abreast of policy issues, successes, and models in the arts community, as well as strategies and techniques for improvement.</a:t>
            </a:r>
            <a:endParaRPr sz="1400">
              <a:solidFill>
                <a:srgbClr val="4285F4"/>
              </a:solidFill>
            </a:endParaRPr>
          </a:p>
          <a:p>
            <a:pPr marL="0" indent="0">
              <a:lnSpc>
                <a:spcPct val="100000"/>
              </a:lnSpc>
              <a:spcBef>
                <a:spcPts val="1200"/>
              </a:spcBef>
              <a:buSzTx/>
              <a:buNone/>
              <a:defRPr sz="1400">
                <a:solidFill>
                  <a:srgbClr val="000000"/>
                </a:solidFill>
              </a:defRPr>
            </a:pPr>
            <a:r>
              <a:t>Kentuckians for the Arts  </a:t>
            </a:r>
          </a:p>
          <a:p>
            <a:pPr marL="0" indent="457200">
              <a:lnSpc>
                <a:spcPct val="100000"/>
              </a:lnSpc>
              <a:buSzTx/>
              <a:buNone/>
              <a:defRPr sz="1400">
                <a:solidFill>
                  <a:srgbClr val="000000"/>
                </a:solidFill>
              </a:defRPr>
            </a:pPr>
            <a:r>
              <a:t>Contact: Phil Shepherd </a:t>
            </a:r>
            <a:r>
              <a:rPr u="sng">
                <a:solidFill>
                  <a:srgbClr val="0000FF"/>
                </a:solidFill>
                <a:uFill>
                  <a:solidFill>
                    <a:srgbClr val="0000FF"/>
                  </a:solidFill>
                </a:uFill>
                <a:hlinkClick r:id="rId2" invalidUrl="" action="" tgtFrame="" tooltip="" history="1" highlightClick="0" endSnd="0"/>
              </a:rPr>
              <a:t>https://kfta.wildapricot.org/Contact</a:t>
            </a:r>
            <a:r>
              <a:t>   </a:t>
            </a:r>
          </a:p>
          <a:p>
            <a:pPr marL="0" indent="457200">
              <a:lnSpc>
                <a:spcPct val="100000"/>
              </a:lnSpc>
              <a:buSzTx/>
              <a:buNone/>
              <a:defRPr sz="1400">
                <a:solidFill>
                  <a:srgbClr val="000000"/>
                </a:solidFill>
              </a:defRPr>
            </a:pPr>
            <a:r>
              <a:t>KFTA Facebook page </a:t>
            </a:r>
            <a:r>
              <a:rPr u="sng">
                <a:solidFill>
                  <a:srgbClr val="0000FF"/>
                </a:solidFill>
                <a:uFill>
                  <a:solidFill>
                    <a:srgbClr val="0000FF"/>
                  </a:solidFill>
                </a:uFill>
                <a:hlinkClick r:id="rId3" invalidUrl="" action="" tgtFrame="" tooltip="" history="1" highlightClick="0" endSnd="0"/>
              </a:rPr>
              <a:t>https://www.facebook.com/groups/kentuckyforart</a:t>
            </a:r>
            <a:r>
              <a:t> </a:t>
            </a:r>
          </a:p>
          <a:p>
            <a:pPr marL="0" indent="0">
              <a:lnSpc>
                <a:spcPct val="100000"/>
              </a:lnSpc>
              <a:buSzTx/>
              <a:buNone/>
              <a:defRPr sz="1400">
                <a:solidFill>
                  <a:srgbClr val="000000"/>
                </a:solidFill>
              </a:defRPr>
            </a:pPr>
          </a:p>
          <a:p>
            <a:pPr marL="0" indent="0">
              <a:lnSpc>
                <a:spcPct val="100000"/>
              </a:lnSpc>
              <a:buSzTx/>
              <a:buNone/>
              <a:defRPr sz="1400">
                <a:solidFill>
                  <a:srgbClr val="000000"/>
                </a:solidFill>
              </a:defRPr>
            </a:pPr>
            <a:r>
              <a:t>Kentucky Coalition for Arts Education  </a:t>
            </a:r>
          </a:p>
          <a:p>
            <a:pPr marL="0" indent="457200">
              <a:lnSpc>
                <a:spcPct val="100000"/>
              </a:lnSpc>
              <a:buSzTx/>
              <a:buNone/>
              <a:defRPr sz="1400">
                <a:solidFill>
                  <a:srgbClr val="000000"/>
                </a:solidFill>
              </a:defRPr>
            </a:pPr>
            <a:r>
              <a:t>Contact: Jane Dewey </a:t>
            </a:r>
            <a:r>
              <a:rPr u="sng">
                <a:solidFill>
                  <a:srgbClr val="0000FF"/>
                </a:solidFill>
                <a:uFill>
                  <a:solidFill>
                    <a:srgbClr val="0000FF"/>
                  </a:solidFill>
                </a:uFill>
                <a:hlinkClick r:id="rId4" invalidUrl="" action="" tgtFrame="" tooltip="" history="1" highlightClick="0" endSnd="0"/>
              </a:rPr>
              <a:t>jane.dewey37@gmail.com</a:t>
            </a:r>
            <a:r>
              <a:rPr>
                <a:solidFill>
                  <a:srgbClr val="4285F4"/>
                </a:solidFill>
              </a:rPr>
              <a:t> </a:t>
            </a:r>
            <a:endParaRPr>
              <a:solidFill>
                <a:srgbClr val="4285F4"/>
              </a:solidFill>
            </a:endParaRPr>
          </a:p>
          <a:p>
            <a:pPr marL="0" indent="0">
              <a:lnSpc>
                <a:spcPct val="100000"/>
              </a:lnSpc>
              <a:buSzTx/>
              <a:buNone/>
              <a:defRPr sz="1400">
                <a:solidFill>
                  <a:srgbClr val="000000"/>
                </a:solidFill>
              </a:defRPr>
            </a:pPr>
          </a:p>
          <a:p>
            <a:pPr marL="0" indent="0">
              <a:lnSpc>
                <a:spcPct val="100000"/>
              </a:lnSpc>
              <a:buSzTx/>
              <a:buNone/>
              <a:defRPr sz="1400">
                <a:solidFill>
                  <a:srgbClr val="000000"/>
                </a:solidFill>
              </a:defRPr>
            </a:pPr>
            <a:r>
              <a:t>Kentucky Music Educators Association</a:t>
            </a:r>
          </a:p>
          <a:p>
            <a:pPr marL="0" indent="457200">
              <a:lnSpc>
                <a:spcPct val="100000"/>
              </a:lnSpc>
              <a:buSzTx/>
              <a:buNone/>
              <a:defRPr sz="1400">
                <a:solidFill>
                  <a:srgbClr val="000000"/>
                </a:solidFill>
              </a:defRPr>
            </a:pPr>
            <a:r>
              <a:t>Contact: John Stroube </a:t>
            </a:r>
            <a:r>
              <a:rPr u="sng">
                <a:solidFill>
                  <a:srgbClr val="0000FF"/>
                </a:solidFill>
                <a:uFill>
                  <a:solidFill>
                    <a:srgbClr val="0000FF"/>
                  </a:solidFill>
                </a:uFill>
                <a:hlinkClick r:id="rId5" invalidUrl="" action="" tgtFrame="" tooltip="" history="1" highlightClick="0" endSnd="0"/>
              </a:rPr>
              <a:t>john@kmea.org</a:t>
            </a:r>
          </a:p>
          <a:p>
            <a:pPr marL="0" indent="457200">
              <a:lnSpc>
                <a:spcPct val="100000"/>
              </a:lnSpc>
              <a:buSzTx/>
              <a:buNone/>
              <a:defRPr sz="1400">
                <a:solidFill>
                  <a:srgbClr val="000000"/>
                </a:solidFill>
              </a:defRPr>
            </a:pPr>
            <a:r>
              <a:t>Website: </a:t>
            </a:r>
            <a:r>
              <a:rPr u="sng">
                <a:solidFill>
                  <a:srgbClr val="0000FF"/>
                </a:solidFill>
                <a:uFill>
                  <a:solidFill>
                    <a:srgbClr val="0000FF"/>
                  </a:solidFill>
                </a:uFill>
                <a:hlinkClick r:id="rId6" invalidUrl="" action="" tgtFrame="" tooltip="" history="1" highlightClick="0" endSnd="0"/>
              </a:rPr>
              <a:t>www.kmea.org</a:t>
            </a:r>
            <a:r>
              <a:t>  </a:t>
            </a:r>
          </a:p>
          <a:p>
            <a:pPr marL="0" indent="0">
              <a:lnSpc>
                <a:spcPct val="100000"/>
              </a:lnSpc>
              <a:buSzTx/>
              <a:buNone/>
              <a:defRPr sz="1400">
                <a:solidFill>
                  <a:srgbClr val="000000"/>
                </a:solidFill>
              </a:defRPr>
            </a:pPr>
          </a:p>
          <a:p>
            <a:pPr marL="0" indent="0">
              <a:lnSpc>
                <a:spcPct val="100000"/>
              </a:lnSpc>
              <a:buSzTx/>
              <a:buNone/>
              <a:defRPr sz="1400">
                <a:solidFill>
                  <a:srgbClr val="000000"/>
                </a:solidFill>
              </a:defRPr>
            </a:pPr>
            <a:r>
              <a:t>Kentucky Arts Council  </a:t>
            </a:r>
            <a:r>
              <a:rPr u="sng">
                <a:solidFill>
                  <a:srgbClr val="0000FF"/>
                </a:solidFill>
                <a:uFill>
                  <a:solidFill>
                    <a:srgbClr val="0000FF"/>
                  </a:solidFill>
                </a:uFill>
                <a:hlinkClick r:id="rId7" invalidUrl="" action="" tgtFrame="" tooltip="" history="1" highlightClick="0" endSnd="0"/>
              </a:rPr>
              <a:t>http://artsc</a:t>
            </a:r>
            <a:r>
              <a:rPr u="sng">
                <a:solidFill>
                  <a:srgbClr val="0000FF"/>
                </a:solidFill>
                <a:uFill>
                  <a:solidFill>
                    <a:srgbClr val="0000FF"/>
                  </a:solidFill>
                </a:uFill>
                <a:hlinkClick r:id="rId7" invalidUrl="" action="" tgtFrame="" tooltip="" history="1" highlightClick="0" endSnd="0"/>
              </a:rPr>
              <a:t>ouncil.ky.gov/</a:t>
            </a:r>
            <a:r>
              <a:rPr>
                <a:solidFill>
                  <a:srgbClr val="4285F4"/>
                </a:solidFill>
              </a:rPr>
              <a:t> </a:t>
            </a:r>
            <a:endParaRPr>
              <a:solidFill>
                <a:srgbClr val="4285F4"/>
              </a:solidFill>
            </a:endParaRPr>
          </a:p>
          <a:p>
            <a:pPr marL="0" indent="457200">
              <a:lnSpc>
                <a:spcPct val="100000"/>
              </a:lnSpc>
              <a:buSzTx/>
              <a:buNone/>
              <a:defRPr sz="1400">
                <a:solidFill>
                  <a:srgbClr val="000000"/>
                </a:solidFill>
              </a:defRPr>
            </a:pPr>
            <a:r>
              <a:t>Contact:  Chris Cathers </a:t>
            </a:r>
            <a:r>
              <a:rPr u="sng">
                <a:solidFill>
                  <a:srgbClr val="0000FF"/>
                </a:solidFill>
                <a:uFill>
                  <a:solidFill>
                    <a:srgbClr val="0000FF"/>
                  </a:solidFill>
                </a:uFill>
                <a:hlinkClick r:id="rId8" invalidUrl="" action="" tgtFrame="" tooltip="" history="1" highlightClick="0" endSnd="0"/>
              </a:rPr>
              <a:t>Christopher.Cathers@ky.gov</a:t>
            </a:r>
            <a:endParaRPr>
              <a:solidFill>
                <a:srgbClr val="4285F4"/>
              </a:solidFill>
            </a:endParaRPr>
          </a:p>
          <a:p>
            <a:pPr marL="0" indent="0">
              <a:lnSpc>
                <a:spcPct val="100000"/>
              </a:lnSpc>
              <a:buSzTx/>
              <a:buNone/>
              <a:defRPr sz="1400">
                <a:solidFill>
                  <a:srgbClr val="7458A5"/>
                </a:solidFill>
              </a:defRPr>
            </a:pPr>
            <a:r>
              <a:t>	      </a:t>
            </a:r>
            <a:r>
              <a:rPr>
                <a:solidFill>
                  <a:srgbClr val="000000"/>
                </a:solidFill>
              </a:rPr>
              <a:t>Samuel Lockridge </a:t>
            </a:r>
            <a:r>
              <a:rPr u="sng">
                <a:solidFill>
                  <a:srgbClr val="0000FF"/>
                </a:solidFill>
                <a:uFill>
                  <a:solidFill>
                    <a:srgbClr val="0000FF"/>
                  </a:solidFill>
                </a:uFill>
                <a:hlinkClick r:id="rId9" invalidUrl="" action="" tgtFrame="" tooltip="" history="1" highlightClick="0" endSnd="0"/>
              </a:rPr>
              <a:t>Samuel.Lockridge@ky. gov</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Google Shape;128;p25"/>
          <p:cNvSpPr txBox="1"/>
          <p:nvPr>
            <p:ph type="title"/>
          </p:nvPr>
        </p:nvSpPr>
        <p:spPr>
          <a:xfrm>
            <a:off x="311699" y="212123"/>
            <a:ext cx="8520602" cy="572702"/>
          </a:xfrm>
          <a:prstGeom prst="rect">
            <a:avLst/>
          </a:prstGeom>
        </p:spPr>
        <p:txBody>
          <a:bodyPr/>
          <a:lstStyle>
            <a:lvl1pPr algn="ctr" defTabSz="850391">
              <a:defRPr sz="2500"/>
            </a:lvl1pPr>
          </a:lstStyle>
          <a:p>
            <a:pPr/>
            <a:r>
              <a:t>3 - Create a Positive Team Environment</a:t>
            </a:r>
          </a:p>
        </p:txBody>
      </p:sp>
      <p:sp>
        <p:nvSpPr>
          <p:cNvPr id="163" name="Google Shape;129;p25"/>
          <p:cNvSpPr txBox="1"/>
          <p:nvPr>
            <p:ph type="body" idx="1"/>
          </p:nvPr>
        </p:nvSpPr>
        <p:spPr>
          <a:xfrm>
            <a:off x="311699" y="931849"/>
            <a:ext cx="8520602" cy="4093803"/>
          </a:xfrm>
          <a:prstGeom prst="rect">
            <a:avLst/>
          </a:prstGeom>
        </p:spPr>
        <p:txBody>
          <a:bodyPr/>
          <a:lstStyle/>
          <a:p>
            <a:pPr marL="0" indent="0">
              <a:lnSpc>
                <a:spcPct val="95000"/>
              </a:lnSpc>
              <a:buSzTx/>
              <a:buNone/>
              <a:defRPr>
                <a:solidFill>
                  <a:srgbClr val="4285F4"/>
                </a:solidFill>
              </a:defRPr>
            </a:pPr>
            <a:r>
              <a:t>Be a positive team player within your community. Work with peers and leaders to develop support and ensure them you have a broad view of the “big picture” in the arts community.</a:t>
            </a:r>
          </a:p>
          <a:p>
            <a:pPr marL="0" indent="0">
              <a:lnSpc>
                <a:spcPct val="95000"/>
              </a:lnSpc>
              <a:spcBef>
                <a:spcPts val="1200"/>
              </a:spcBef>
              <a:buSzTx/>
              <a:buNone/>
              <a:defRPr>
                <a:solidFill>
                  <a:srgbClr val="4285F4"/>
                </a:solidFill>
              </a:defRPr>
            </a:pPr>
            <a:r>
              <a:t>Publicize individual and group successes, events, and initiatives in the community.</a:t>
            </a:r>
          </a:p>
          <a:p>
            <a:pPr marL="0" indent="0">
              <a:lnSpc>
                <a:spcPct val="95000"/>
              </a:lnSpc>
              <a:spcBef>
                <a:spcPts val="1200"/>
              </a:spcBef>
              <a:buSzTx/>
              <a:buNone/>
              <a:defRPr>
                <a:solidFill>
                  <a:srgbClr val="4285F4"/>
                </a:solidFill>
              </a:defRPr>
            </a:pPr>
            <a:r>
              <a:t>Engage with community leaders, local news sources and social media to collaborate and share successes and promote your program.</a:t>
            </a:r>
          </a:p>
        </p:txBody>
      </p:sp>
      <p:pic>
        <p:nvPicPr>
          <p:cNvPr id="164" name="Picture 2" descr="Picture 2"/>
          <p:cNvPicPr>
            <a:picLocks noChangeAspect="1"/>
          </p:cNvPicPr>
          <p:nvPr/>
        </p:nvPicPr>
        <p:blipFill>
          <a:blip r:embed="rId3">
            <a:extLst/>
          </a:blip>
          <a:stretch>
            <a:fillRect/>
          </a:stretch>
        </p:blipFill>
        <p:spPr>
          <a:xfrm>
            <a:off x="3622349" y="3664053"/>
            <a:ext cx="1899304" cy="1095193"/>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Google Shape;134;p26"/>
          <p:cNvSpPr txBox="1"/>
          <p:nvPr>
            <p:ph type="title"/>
          </p:nvPr>
        </p:nvSpPr>
        <p:spPr>
          <a:xfrm>
            <a:off x="311699" y="445025"/>
            <a:ext cx="8520602" cy="572702"/>
          </a:xfrm>
          <a:prstGeom prst="rect">
            <a:avLst/>
          </a:prstGeom>
        </p:spPr>
        <p:txBody>
          <a:bodyPr/>
          <a:lstStyle>
            <a:lvl1pPr algn="ctr" defTabSz="365759">
              <a:defRPr sz="1300"/>
            </a:lvl1pPr>
          </a:lstStyle>
          <a:p>
            <a:pPr/>
            <a:r>
              <a:t>Create a Positive Team (cont.)</a:t>
            </a:r>
          </a:p>
        </p:txBody>
      </p:sp>
      <p:sp>
        <p:nvSpPr>
          <p:cNvPr id="169" name="Google Shape;135;p26"/>
          <p:cNvSpPr txBox="1"/>
          <p:nvPr>
            <p:ph type="body" idx="1"/>
          </p:nvPr>
        </p:nvSpPr>
        <p:spPr>
          <a:xfrm>
            <a:off x="311699" y="1152475"/>
            <a:ext cx="8520602" cy="3416400"/>
          </a:xfrm>
          <a:prstGeom prst="rect">
            <a:avLst/>
          </a:prstGeom>
        </p:spPr>
        <p:txBody>
          <a:bodyPr/>
          <a:lstStyle/>
          <a:p>
            <a:pPr marL="0" indent="0">
              <a:lnSpc>
                <a:spcPct val="85500"/>
              </a:lnSpc>
              <a:buSzTx/>
              <a:buNone/>
              <a:defRPr>
                <a:solidFill>
                  <a:srgbClr val="4285F4"/>
                </a:solidFill>
              </a:defRPr>
            </a:pPr>
            <a:r>
              <a:t>Develop both group and one-on-one relationships in your community where you communicate the value of the arts to the community on a regular basis.  </a:t>
            </a:r>
          </a:p>
          <a:p>
            <a:pPr marL="0" indent="0">
              <a:lnSpc>
                <a:spcPct val="85500"/>
              </a:lnSpc>
              <a:buSzTx/>
              <a:buNone/>
              <a:defRPr>
                <a:solidFill>
                  <a:srgbClr val="4285F4"/>
                </a:solidFill>
              </a:defRPr>
            </a:pPr>
          </a:p>
          <a:p>
            <a:pPr marL="0" indent="0">
              <a:lnSpc>
                <a:spcPct val="85500"/>
              </a:lnSpc>
              <a:buSzTx/>
              <a:buNone/>
              <a:defRPr>
                <a:solidFill>
                  <a:srgbClr val="4285F4"/>
                </a:solidFill>
              </a:defRPr>
            </a:pPr>
            <a:r>
              <a:t>Educate your support groups!</a:t>
            </a:r>
          </a:p>
          <a:p>
            <a:pPr marL="0" indent="0">
              <a:lnSpc>
                <a:spcPct val="85500"/>
              </a:lnSpc>
              <a:buSzTx/>
              <a:buNone/>
              <a:defRPr>
                <a:solidFill>
                  <a:srgbClr val="4285F4"/>
                </a:solidFill>
              </a:defRPr>
            </a:pPr>
          </a:p>
          <a:p>
            <a:pPr marL="0" indent="0">
              <a:lnSpc>
                <a:spcPct val="85500"/>
              </a:lnSpc>
              <a:buSzTx/>
              <a:buNone/>
              <a:defRPr>
                <a:solidFill>
                  <a:srgbClr val="4285F4"/>
                </a:solidFill>
              </a:defRPr>
            </a:pPr>
            <a:r>
              <a:t>At each arts event, take time to educate those in attendance about the value of the arts.</a:t>
            </a:r>
          </a:p>
          <a:p>
            <a:pPr marL="0" indent="0">
              <a:lnSpc>
                <a:spcPct val="85500"/>
              </a:lnSpc>
              <a:spcBef>
                <a:spcPts val="1200"/>
              </a:spcBef>
              <a:buSzTx/>
              <a:buNone/>
              <a:defRPr>
                <a:solidFill>
                  <a:srgbClr val="4285F4"/>
                </a:solidFill>
              </a:defRPr>
            </a:pPr>
            <a:r>
              <a:t>Take part in other arts and non-arts community organizations, churches, clubs, arts groups.</a:t>
            </a:r>
          </a:p>
          <a:p>
            <a:pPr marL="0" indent="0">
              <a:lnSpc>
                <a:spcPct val="85500"/>
              </a:lnSpc>
              <a:spcBef>
                <a:spcPts val="1200"/>
              </a:spcBef>
              <a:buSzTx/>
              <a:buNone/>
              <a:defRPr>
                <a:solidFill>
                  <a:srgbClr val="4285F4"/>
                </a:solidFill>
              </a:defRPr>
            </a:pPr>
            <a:r>
              <a:t>Do a great job in your work everyday, develop observable, positive results and nurture positive attitudes toward your program.</a:t>
            </a:r>
          </a:p>
        </p:txBody>
      </p:sp>
      <p:pic>
        <p:nvPicPr>
          <p:cNvPr id="170" name="Picture 3" descr="Picture 3"/>
          <p:cNvPicPr>
            <a:picLocks noChangeAspect="1"/>
          </p:cNvPicPr>
          <p:nvPr/>
        </p:nvPicPr>
        <p:blipFill>
          <a:blip r:embed="rId2">
            <a:extLst/>
          </a:blip>
          <a:stretch>
            <a:fillRect/>
          </a:stretch>
        </p:blipFill>
        <p:spPr>
          <a:xfrm>
            <a:off x="6078546" y="3991023"/>
            <a:ext cx="1899304" cy="109519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Google Shape;140;p27"/>
          <p:cNvSpPr txBox="1"/>
          <p:nvPr>
            <p:ph type="title"/>
          </p:nvPr>
        </p:nvSpPr>
        <p:spPr>
          <a:xfrm>
            <a:off x="311699" y="445025"/>
            <a:ext cx="8520602" cy="572702"/>
          </a:xfrm>
          <a:prstGeom prst="rect">
            <a:avLst/>
          </a:prstGeom>
        </p:spPr>
        <p:txBody>
          <a:bodyPr/>
          <a:lstStyle>
            <a:lvl1pPr algn="ctr" defTabSz="850391">
              <a:defRPr sz="2500"/>
            </a:lvl1pPr>
          </a:lstStyle>
          <a:p>
            <a:pPr/>
            <a:r>
              <a:t>4 - Connect with Your Legislators</a:t>
            </a:r>
          </a:p>
        </p:txBody>
      </p:sp>
      <p:sp>
        <p:nvSpPr>
          <p:cNvPr id="173" name="Google Shape;141;p27"/>
          <p:cNvSpPr txBox="1"/>
          <p:nvPr>
            <p:ph type="body" idx="1"/>
          </p:nvPr>
        </p:nvSpPr>
        <p:spPr>
          <a:xfrm>
            <a:off x="311699" y="1152475"/>
            <a:ext cx="8520602" cy="3416400"/>
          </a:xfrm>
          <a:prstGeom prst="rect">
            <a:avLst/>
          </a:prstGeom>
        </p:spPr>
        <p:txBody>
          <a:bodyPr/>
          <a:lstStyle/>
          <a:p>
            <a:pPr marL="0" indent="0" defTabSz="813816">
              <a:lnSpc>
                <a:spcPct val="104999"/>
              </a:lnSpc>
              <a:buSzTx/>
              <a:buNone/>
              <a:defRPr sz="1600">
                <a:solidFill>
                  <a:srgbClr val="4285F4"/>
                </a:solidFill>
              </a:defRPr>
            </a:pPr>
            <a:r>
              <a:t>Build a relationship with your state legislators: Find out who your are at:</a:t>
            </a:r>
          </a:p>
          <a:p>
            <a:pPr marL="0" indent="0" defTabSz="813816">
              <a:lnSpc>
                <a:spcPct val="104999"/>
              </a:lnSpc>
              <a:buSzTx/>
              <a:buNone/>
              <a:defRPr sz="1600">
                <a:solidFill>
                  <a:srgbClr val="4285F4"/>
                </a:solidFill>
              </a:defRPr>
            </a:pPr>
            <a:r>
              <a:t> the </a:t>
            </a:r>
            <a:r>
              <a:rPr u="sng">
                <a:solidFill>
                  <a:srgbClr val="0000FF"/>
                </a:solidFill>
                <a:uFill>
                  <a:solidFill>
                    <a:srgbClr val="0000FF"/>
                  </a:solidFill>
                </a:uFill>
                <a:hlinkClick r:id="rId2" invalidUrl="" action="" tgtFrame="" tooltip="" history="1" highlightClick="0" endSnd="0"/>
              </a:rPr>
              <a:t>Legislative Research Commission website</a:t>
            </a:r>
            <a:r>
              <a:t>.        </a:t>
            </a:r>
            <a:endParaRPr sz="800"/>
          </a:p>
          <a:p>
            <a:pPr marL="0" indent="0" defTabSz="813816">
              <a:lnSpc>
                <a:spcPct val="104999"/>
              </a:lnSpc>
              <a:spcBef>
                <a:spcPts val="1000"/>
              </a:spcBef>
              <a:buSzTx/>
              <a:buNone/>
              <a:defRPr sz="1600">
                <a:solidFill>
                  <a:srgbClr val="4285F4"/>
                </a:solidFill>
              </a:defRPr>
            </a:pPr>
            <a:r>
              <a:t>Visit legislators’ web pages to get find out more about them and for additional contact information.</a:t>
            </a:r>
          </a:p>
          <a:p>
            <a:pPr marL="0" indent="0" defTabSz="813816">
              <a:lnSpc>
                <a:spcPct val="104999"/>
              </a:lnSpc>
              <a:spcBef>
                <a:spcPts val="1000"/>
              </a:spcBef>
              <a:buSzTx/>
              <a:buNone/>
              <a:defRPr sz="1600">
                <a:solidFill>
                  <a:srgbClr val="4285F4"/>
                </a:solidFill>
              </a:defRPr>
            </a:pPr>
            <a:r>
              <a:t>Let them know who you are and what your art form and work involve. </a:t>
            </a:r>
          </a:p>
          <a:p>
            <a:pPr marL="0" indent="0" defTabSz="813816">
              <a:lnSpc>
                <a:spcPct val="104999"/>
              </a:lnSpc>
              <a:spcBef>
                <a:spcPts val="1000"/>
              </a:spcBef>
              <a:buSzTx/>
              <a:buNone/>
              <a:defRPr sz="1600">
                <a:solidFill>
                  <a:srgbClr val="4285F4"/>
                </a:solidFill>
              </a:defRPr>
            </a:pPr>
            <a:r>
              <a:t>Share your public relations information (e.g., newsletter, website, etc.) with them. </a:t>
            </a:r>
          </a:p>
          <a:p>
            <a:pPr marL="0" indent="0" defTabSz="813816">
              <a:lnSpc>
                <a:spcPct val="104999"/>
              </a:lnSpc>
              <a:spcBef>
                <a:spcPts val="1000"/>
              </a:spcBef>
              <a:buSzTx/>
              <a:buNone/>
              <a:defRPr sz="1600">
                <a:solidFill>
                  <a:srgbClr val="4285F4"/>
                </a:solidFill>
              </a:defRPr>
            </a:pPr>
            <a:r>
              <a:t>Invite them to performances and exhibits, acknowledge them, have them speak, thank them for their support both personally and publicly.</a:t>
            </a:r>
          </a:p>
          <a:p>
            <a:pPr marL="0" indent="0" defTabSz="813816">
              <a:lnSpc>
                <a:spcPct val="104999"/>
              </a:lnSpc>
              <a:spcBef>
                <a:spcPts val="1000"/>
              </a:spcBef>
              <a:buSzTx/>
              <a:buNone/>
              <a:defRPr sz="1600">
                <a:solidFill>
                  <a:srgbClr val="4285F4"/>
                </a:solidFill>
              </a:defRPr>
            </a:pPr>
            <a:r>
              <a:t>Set up a meeting to talk with them if possible.</a:t>
            </a:r>
          </a:p>
        </p:txBody>
      </p:sp>
      <p:pic>
        <p:nvPicPr>
          <p:cNvPr id="174" name="Picture 3" descr="Picture 3"/>
          <p:cNvPicPr>
            <a:picLocks noChangeAspect="1"/>
          </p:cNvPicPr>
          <p:nvPr/>
        </p:nvPicPr>
        <p:blipFill>
          <a:blip r:embed="rId3">
            <a:extLst/>
          </a:blip>
          <a:stretch>
            <a:fillRect/>
          </a:stretch>
        </p:blipFill>
        <p:spPr>
          <a:xfrm>
            <a:off x="7839146" y="196552"/>
            <a:ext cx="1139590" cy="1069645"/>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Google Shape;146;p28"/>
          <p:cNvSpPr txBox="1"/>
          <p:nvPr>
            <p:ph type="title"/>
          </p:nvPr>
        </p:nvSpPr>
        <p:spPr>
          <a:xfrm>
            <a:off x="311699" y="459824"/>
            <a:ext cx="8520602" cy="572702"/>
          </a:xfrm>
          <a:prstGeom prst="rect">
            <a:avLst/>
          </a:prstGeom>
        </p:spPr>
        <p:txBody>
          <a:bodyPr/>
          <a:lstStyle>
            <a:lvl1pPr algn="ctr" defTabSz="850391">
              <a:defRPr sz="2500"/>
            </a:lvl1pPr>
          </a:lstStyle>
          <a:p>
            <a:pPr/>
            <a:r>
              <a:t>5 - Be Actively Involved</a:t>
            </a:r>
          </a:p>
        </p:txBody>
      </p:sp>
      <p:sp>
        <p:nvSpPr>
          <p:cNvPr id="177" name="Google Shape;147;p28"/>
          <p:cNvSpPr txBox="1"/>
          <p:nvPr>
            <p:ph type="body" idx="1"/>
          </p:nvPr>
        </p:nvSpPr>
        <p:spPr>
          <a:xfrm>
            <a:off x="253874" y="1266300"/>
            <a:ext cx="8520602" cy="3722400"/>
          </a:xfrm>
          <a:prstGeom prst="rect">
            <a:avLst/>
          </a:prstGeom>
        </p:spPr>
        <p:txBody>
          <a:bodyPr/>
          <a:lstStyle/>
          <a:p>
            <a:pPr marL="0" indent="0">
              <a:lnSpc>
                <a:spcPct val="92000"/>
              </a:lnSpc>
              <a:buSzTx/>
              <a:buNone/>
              <a:defRPr sz="1900">
                <a:solidFill>
                  <a:srgbClr val="4285F4"/>
                </a:solidFill>
              </a:defRPr>
            </a:pPr>
            <a:r>
              <a:t>When you get Action Alerts and survey requests from advocacy and educational organizations, follow through.</a:t>
            </a:r>
            <a:endParaRPr sz="2100"/>
          </a:p>
          <a:p>
            <a:pPr marL="0" indent="0">
              <a:lnSpc>
                <a:spcPct val="92000"/>
              </a:lnSpc>
              <a:spcBef>
                <a:spcPts val="1200"/>
              </a:spcBef>
              <a:buSzTx/>
              <a:buNone/>
              <a:defRPr sz="1900">
                <a:solidFill>
                  <a:srgbClr val="4285F4"/>
                </a:solidFill>
              </a:defRPr>
            </a:pPr>
            <a:r>
              <a:t>Customize form letters to your situation. </a:t>
            </a:r>
            <a:endParaRPr sz="1600"/>
          </a:p>
          <a:p>
            <a:pPr marL="0" indent="0">
              <a:lnSpc>
                <a:spcPct val="92000"/>
              </a:lnSpc>
              <a:spcBef>
                <a:spcPts val="1200"/>
              </a:spcBef>
              <a:buSzTx/>
              <a:buNone/>
              <a:defRPr sz="1900">
                <a:solidFill>
                  <a:srgbClr val="4285F4"/>
                </a:solidFill>
              </a:defRPr>
            </a:pPr>
            <a:r>
              <a:t>Call the legislative message hotline (1-800-372-7181) and leave a message for specific legislators stating your position; it is often more quickly effective than email.  </a:t>
            </a:r>
            <a:endParaRPr sz="2100"/>
          </a:p>
          <a:p>
            <a:pPr marL="0" indent="0">
              <a:lnSpc>
                <a:spcPct val="92000"/>
              </a:lnSpc>
              <a:spcBef>
                <a:spcPts val="1200"/>
              </a:spcBef>
              <a:buSzTx/>
              <a:buNone/>
              <a:defRPr sz="1900">
                <a:solidFill>
                  <a:srgbClr val="4285F4"/>
                </a:solidFill>
              </a:defRPr>
            </a:pPr>
            <a:r>
              <a:t>Keep communication short, respectful, nonpartisan, and to the point.</a:t>
            </a:r>
            <a:endParaRPr sz="2100"/>
          </a:p>
          <a:p>
            <a:pPr marL="0" indent="0">
              <a:lnSpc>
                <a:spcPct val="92000"/>
              </a:lnSpc>
              <a:spcBef>
                <a:spcPts val="1200"/>
              </a:spcBef>
              <a:buSzTx/>
              <a:buNone/>
              <a:defRPr sz="1900">
                <a:solidFill>
                  <a:srgbClr val="4285F4"/>
                </a:solidFill>
              </a:defRPr>
            </a:pPr>
            <a:r>
              <a:t>Provide data to support your view and a story they can recall. (Don’t provide data without a story and don’t provide a story without data).</a:t>
            </a:r>
          </a:p>
        </p:txBody>
      </p:sp>
      <p:pic>
        <p:nvPicPr>
          <p:cNvPr id="178" name="Picture 2" descr="Picture 2"/>
          <p:cNvPicPr>
            <a:picLocks noChangeAspect="1"/>
          </p:cNvPicPr>
          <p:nvPr/>
        </p:nvPicPr>
        <p:blipFill>
          <a:blip r:embed="rId2">
            <a:extLst/>
          </a:blip>
          <a:stretch>
            <a:fillRect/>
          </a:stretch>
        </p:blipFill>
        <p:spPr>
          <a:xfrm>
            <a:off x="7056873" y="129049"/>
            <a:ext cx="1833252" cy="122312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For more information visit the Kentuckians for the Arts website:…"/>
          <p:cNvSpPr txBox="1"/>
          <p:nvPr>
            <p:ph type="ctrTitle"/>
          </p:nvPr>
        </p:nvSpPr>
        <p:spPr>
          <a:xfrm>
            <a:off x="311699" y="595975"/>
            <a:ext cx="8520602" cy="1957802"/>
          </a:xfrm>
          <a:prstGeom prst="rect">
            <a:avLst/>
          </a:prstGeom>
        </p:spPr>
        <p:txBody>
          <a:bodyPr/>
          <a:lstStyle/>
          <a:p>
            <a:pPr defTabSz="475487">
              <a:defRPr sz="2800"/>
            </a:pPr>
            <a:r>
              <a:t>For more information visit the Kentuckians for the Arts website:</a:t>
            </a:r>
          </a:p>
          <a:p>
            <a:pPr defTabSz="475487">
              <a:defRPr sz="2800" u="sng">
                <a:solidFill>
                  <a:schemeClr val="accent5"/>
                </a:solidFill>
                <a:uFill>
                  <a:solidFill>
                    <a:schemeClr val="accent5"/>
                  </a:solidFill>
                </a:uFill>
              </a:defRPr>
            </a:pPr>
            <a:r>
              <a:rPr>
                <a:solidFill>
                  <a:srgbClr val="0000FF"/>
                </a:solidFill>
                <a:uFill>
                  <a:solidFill>
                    <a:srgbClr val="0000FF"/>
                  </a:solidFill>
                </a:uFill>
                <a:hlinkClick r:id="rId2" invalidUrl="" action="" tgtFrame="" tooltip="" history="1" highlightClick="0" endSnd="0"/>
              </a:rPr>
              <a:t>https://kfta.wildapricot.org</a:t>
            </a:r>
          </a:p>
        </p:txBody>
      </p:sp>
      <p:sp>
        <p:nvSpPr>
          <p:cNvPr id="181" name="Remember that the arts are not partisan, they are not bipartisan, they are nonpartisan"/>
          <p:cNvSpPr txBox="1"/>
          <p:nvPr>
            <p:ph type="subTitle" sz="half" idx="1"/>
          </p:nvPr>
        </p:nvSpPr>
        <p:spPr>
          <a:xfrm>
            <a:off x="311699" y="3165823"/>
            <a:ext cx="8520602" cy="1509144"/>
          </a:xfrm>
          <a:prstGeom prst="rect">
            <a:avLst/>
          </a:prstGeom>
        </p:spPr>
        <p:txBody>
          <a:bodyPr/>
          <a:lstStyle/>
          <a:p>
            <a:pPr marL="0" indent="0">
              <a:lnSpc>
                <a:spcPct val="92000"/>
              </a:lnSpc>
              <a:spcBef>
                <a:spcPts val="1200"/>
              </a:spcBef>
              <a:defRPr sz="1700">
                <a:solidFill>
                  <a:schemeClr val="accent3"/>
                </a:solidFill>
              </a:defRPr>
            </a:pPr>
            <a:r>
              <a:t>Remember that the arts are not partisan, they are not bipartisan, they are nonpartisan</a:t>
            </a:r>
          </a:p>
          <a:p>
            <a:pPr marL="0" indent="0">
              <a:lnSpc>
                <a:spcPct val="92000"/>
              </a:lnSpc>
              <a:spcBef>
                <a:spcPts val="1200"/>
              </a:spcBef>
              <a:defRPr sz="1700">
                <a:solidFill>
                  <a:schemeClr val="accent3"/>
                </a:solidFill>
              </a:defRPr>
            </a:pP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Google Shape;62;p14"/>
          <p:cNvSpPr txBox="1"/>
          <p:nvPr>
            <p:ph type="title"/>
          </p:nvPr>
        </p:nvSpPr>
        <p:spPr>
          <a:xfrm>
            <a:off x="193558" y="118774"/>
            <a:ext cx="8343066" cy="572703"/>
          </a:xfrm>
          <a:prstGeom prst="rect">
            <a:avLst/>
          </a:prstGeom>
        </p:spPr>
        <p:txBody>
          <a:bodyPr/>
          <a:lstStyle>
            <a:lvl1pPr algn="ctr" defTabSz="850391">
              <a:defRPr sz="2500"/>
            </a:lvl1pPr>
          </a:lstStyle>
          <a:p>
            <a:pPr/>
            <a:r>
              <a:t>Education Issues That Often Require Advocacy </a:t>
            </a:r>
          </a:p>
        </p:txBody>
      </p:sp>
      <p:pic>
        <p:nvPicPr>
          <p:cNvPr id="117" name="Google Shape;63;p14" descr="Google Shape;63;p14"/>
          <p:cNvPicPr>
            <a:picLocks noChangeAspect="1"/>
          </p:cNvPicPr>
          <p:nvPr/>
        </p:nvPicPr>
        <p:blipFill>
          <a:blip r:embed="rId3">
            <a:extLst/>
          </a:blip>
          <a:stretch>
            <a:fillRect/>
          </a:stretch>
        </p:blipFill>
        <p:spPr>
          <a:xfrm>
            <a:off x="1888869" y="1188285"/>
            <a:ext cx="5473051" cy="395521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le 1"/>
          <p:cNvSpPr txBox="1"/>
          <p:nvPr>
            <p:ph type="ctrTitle"/>
          </p:nvPr>
        </p:nvSpPr>
        <p:spPr>
          <a:xfrm>
            <a:off x="311699" y="595974"/>
            <a:ext cx="8520602" cy="1381705"/>
          </a:xfrm>
          <a:prstGeom prst="rect">
            <a:avLst/>
          </a:prstGeom>
        </p:spPr>
        <p:txBody>
          <a:bodyPr/>
          <a:lstStyle/>
          <a:p>
            <a:pPr defTabSz="905255">
              <a:defRPr sz="3900"/>
            </a:pPr>
            <a:r>
              <a:t>Arts Advocacy Occurs at </a:t>
            </a:r>
            <a:br/>
            <a:r>
              <a:t>Multiple Levels</a:t>
            </a:r>
          </a:p>
        </p:txBody>
      </p:sp>
      <p:sp>
        <p:nvSpPr>
          <p:cNvPr id="122" name="Subtitle 2"/>
          <p:cNvSpPr txBox="1"/>
          <p:nvPr>
            <p:ph type="subTitle" sz="half" idx="1"/>
          </p:nvPr>
        </p:nvSpPr>
        <p:spPr>
          <a:xfrm>
            <a:off x="311699" y="3165823"/>
            <a:ext cx="8520602" cy="1679832"/>
          </a:xfrm>
          <a:prstGeom prst="rect">
            <a:avLst/>
          </a:prstGeom>
        </p:spPr>
        <p:txBody>
          <a:bodyPr/>
          <a:lstStyle/>
          <a:p>
            <a:pPr marL="203454" indent="-101728" defTabSz="813816">
              <a:defRPr sz="3200"/>
            </a:pPr>
            <a:r>
              <a:t>National</a:t>
            </a:r>
          </a:p>
          <a:p>
            <a:pPr marL="203454" indent="-101728" defTabSz="813816">
              <a:defRPr sz="3200"/>
            </a:pPr>
            <a:r>
              <a:t>State</a:t>
            </a:r>
          </a:p>
          <a:p>
            <a:pPr marL="203454" indent="-101728" defTabSz="813816">
              <a:defRPr sz="3200"/>
            </a:pPr>
            <a:r>
              <a:t>Local</a:t>
            </a:r>
          </a:p>
        </p:txBody>
      </p:sp>
      <p:pic>
        <p:nvPicPr>
          <p:cNvPr id="123" name="Picture 16" descr="Picture 16"/>
          <p:cNvPicPr>
            <a:picLocks noChangeAspect="1"/>
          </p:cNvPicPr>
          <p:nvPr/>
        </p:nvPicPr>
        <p:blipFill>
          <a:blip r:embed="rId2">
            <a:extLst/>
          </a:blip>
          <a:stretch>
            <a:fillRect/>
          </a:stretch>
        </p:blipFill>
        <p:spPr>
          <a:xfrm>
            <a:off x="620974" y="3002507"/>
            <a:ext cx="2764455" cy="184314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Google Shape;68;p15"/>
          <p:cNvSpPr txBox="1"/>
          <p:nvPr>
            <p:ph type="title"/>
          </p:nvPr>
        </p:nvSpPr>
        <p:spPr>
          <a:xfrm>
            <a:off x="311699" y="422800"/>
            <a:ext cx="8520602" cy="572702"/>
          </a:xfrm>
          <a:prstGeom prst="rect">
            <a:avLst/>
          </a:prstGeom>
        </p:spPr>
        <p:txBody>
          <a:bodyPr/>
          <a:lstStyle>
            <a:lvl1pPr algn="ctr" defTabSz="850391">
              <a:defRPr sz="2500"/>
            </a:lvl1pPr>
          </a:lstStyle>
          <a:p>
            <a:pPr/>
            <a:r>
              <a:t>National Level Arts Advocacy</a:t>
            </a:r>
          </a:p>
        </p:txBody>
      </p:sp>
      <p:sp>
        <p:nvSpPr>
          <p:cNvPr id="126" name="Google Shape;69;p15"/>
          <p:cNvSpPr txBox="1"/>
          <p:nvPr>
            <p:ph type="body" idx="1"/>
          </p:nvPr>
        </p:nvSpPr>
        <p:spPr>
          <a:xfrm>
            <a:off x="311699" y="1226475"/>
            <a:ext cx="8520602" cy="3808801"/>
          </a:xfrm>
          <a:prstGeom prst="rect">
            <a:avLst/>
          </a:prstGeom>
        </p:spPr>
        <p:txBody>
          <a:bodyPr/>
          <a:lstStyle/>
          <a:p>
            <a:pPr marL="0" indent="0">
              <a:lnSpc>
                <a:spcPct val="95000"/>
              </a:lnSpc>
              <a:buSzTx/>
              <a:buNone/>
              <a:defRPr sz="1700">
                <a:solidFill>
                  <a:schemeClr val="accent3"/>
                </a:solidFill>
              </a:defRPr>
            </a:pPr>
            <a:r>
              <a:t>Purpose: </a:t>
            </a:r>
          </a:p>
          <a:p>
            <a:pPr marL="0" indent="457200">
              <a:lnSpc>
                <a:spcPct val="95000"/>
              </a:lnSpc>
              <a:spcBef>
                <a:spcPts val="1200"/>
              </a:spcBef>
              <a:buSzTx/>
              <a:buNone/>
              <a:defRPr sz="1400">
                <a:solidFill>
                  <a:srgbClr val="4285F4"/>
                </a:solidFill>
              </a:defRPr>
            </a:pPr>
            <a:r>
              <a:t>Broad advocacy and lobbying for all arts-- including arts education -- to influence national policy and support state and local efforts.</a:t>
            </a:r>
          </a:p>
          <a:p>
            <a:pPr marL="0" indent="457200">
              <a:lnSpc>
                <a:spcPct val="95000"/>
              </a:lnSpc>
              <a:spcBef>
                <a:spcPts val="1200"/>
              </a:spcBef>
              <a:buSzTx/>
              <a:buNone/>
              <a:defRPr sz="1400">
                <a:solidFill>
                  <a:srgbClr val="4285F4"/>
                </a:solidFill>
              </a:defRPr>
            </a:pPr>
            <a:r>
              <a:t>Support resources, research and data about the arts and arts education.</a:t>
            </a:r>
          </a:p>
          <a:p>
            <a:pPr marL="0" indent="457200">
              <a:lnSpc>
                <a:spcPct val="95000"/>
              </a:lnSpc>
              <a:spcBef>
                <a:spcPts val="1200"/>
              </a:spcBef>
              <a:buSzTx/>
              <a:buNone/>
              <a:defRPr sz="1400">
                <a:solidFill>
                  <a:srgbClr val="4285F4"/>
                </a:solidFill>
              </a:defRPr>
            </a:pPr>
            <a:r>
              <a:t>Guidance on national level legislation, programs, and opportunities.</a:t>
            </a:r>
          </a:p>
          <a:p>
            <a:pPr marL="0" indent="457200">
              <a:lnSpc>
                <a:spcPct val="95000"/>
              </a:lnSpc>
              <a:spcBef>
                <a:spcPts val="1200"/>
              </a:spcBef>
              <a:buSzTx/>
              <a:buNone/>
              <a:defRPr sz="1400">
                <a:solidFill>
                  <a:srgbClr val="4285F4"/>
                </a:solidFill>
              </a:defRPr>
            </a:pPr>
            <a:r>
              <a:t>Regular communications, newsletters, etc.</a:t>
            </a:r>
          </a:p>
          <a:p>
            <a:pPr marL="0" indent="457200">
              <a:lnSpc>
                <a:spcPct val="95000"/>
              </a:lnSpc>
              <a:spcBef>
                <a:spcPts val="1200"/>
              </a:spcBef>
              <a:buSzTx/>
              <a:buNone/>
              <a:defRPr sz="1400">
                <a:solidFill>
                  <a:srgbClr val="4285F4"/>
                </a:solidFill>
              </a:defRPr>
            </a:pPr>
            <a:r>
              <a:t>Events and communication to bring awareness to the importance of the arts.</a:t>
            </a:r>
          </a:p>
          <a:p>
            <a:pPr marL="0" indent="0">
              <a:lnSpc>
                <a:spcPct val="95000"/>
              </a:lnSpc>
              <a:spcBef>
                <a:spcPts val="1200"/>
              </a:spcBef>
              <a:buSzTx/>
              <a:buNone/>
              <a:defRPr sz="1700">
                <a:solidFill>
                  <a:schemeClr val="accent3"/>
                </a:solidFill>
              </a:defRPr>
            </a:pPr>
            <a:r>
              <a:t>Example Organizations: </a:t>
            </a:r>
          </a:p>
          <a:p>
            <a:pPr marL="0" indent="457200">
              <a:lnSpc>
                <a:spcPct val="95000"/>
              </a:lnSpc>
              <a:spcBef>
                <a:spcPts val="1200"/>
              </a:spcBef>
              <a:buSzTx/>
              <a:buNone/>
              <a:defRPr sz="1400">
                <a:solidFill>
                  <a:srgbClr val="4285F4"/>
                </a:solidFill>
              </a:defRPr>
            </a:pPr>
            <a:r>
              <a:t>Americans for the Arts (AFTA), Arts Education Partnership (AEP), State Arts Action Network (SAAN), National Association for Music Education (NAfME), National Art Education Association (NAEA), National Dance Education Organization, and Educational Theatre Association.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Google Shape;80;p17"/>
          <p:cNvSpPr txBox="1"/>
          <p:nvPr>
            <p:ph type="title"/>
          </p:nvPr>
        </p:nvSpPr>
        <p:spPr>
          <a:xfrm>
            <a:off x="311699" y="445025"/>
            <a:ext cx="8520602" cy="572702"/>
          </a:xfrm>
          <a:prstGeom prst="rect">
            <a:avLst/>
          </a:prstGeom>
        </p:spPr>
        <p:txBody>
          <a:bodyPr/>
          <a:lstStyle>
            <a:lvl1pPr algn="ctr" defTabSz="850391">
              <a:defRPr sz="2500"/>
            </a:lvl1pPr>
          </a:lstStyle>
          <a:p>
            <a:pPr/>
            <a:r>
              <a:t>Support Resources/Guidance</a:t>
            </a:r>
          </a:p>
        </p:txBody>
      </p:sp>
      <p:sp>
        <p:nvSpPr>
          <p:cNvPr id="131" name="Google Shape;81;p17"/>
          <p:cNvSpPr txBox="1"/>
          <p:nvPr>
            <p:ph type="body" idx="1"/>
          </p:nvPr>
        </p:nvSpPr>
        <p:spPr>
          <a:xfrm>
            <a:off x="311699" y="1106924"/>
            <a:ext cx="8520602" cy="3624303"/>
          </a:xfrm>
          <a:prstGeom prst="rect">
            <a:avLst/>
          </a:prstGeom>
        </p:spPr>
        <p:txBody>
          <a:bodyPr/>
          <a:lstStyle/>
          <a:p>
            <a:pPr marL="0" indent="0">
              <a:lnSpc>
                <a:spcPct val="92000"/>
              </a:lnSpc>
              <a:buSzTx/>
              <a:buNone/>
              <a:defRPr sz="1600">
                <a:solidFill>
                  <a:srgbClr val="4285F4"/>
                </a:solidFill>
              </a:defRPr>
            </a:pPr>
            <a:r>
              <a:t>Research and support data for the value of arts and arts education can be found at the </a:t>
            </a:r>
            <a:r>
              <a:rPr u="sng">
                <a:solidFill>
                  <a:srgbClr val="0000FF"/>
                </a:solidFill>
                <a:uFill>
                  <a:solidFill>
                    <a:srgbClr val="0000FF"/>
                  </a:solidFill>
                </a:uFill>
                <a:hlinkClick r:id="rId3" invalidUrl="" action="" tgtFrame="" tooltip="" history="1" highlightClick="0" endSnd="0"/>
              </a:rPr>
              <a:t>NAfME</a:t>
            </a:r>
            <a:r>
              <a:t>  and </a:t>
            </a:r>
            <a:r>
              <a:rPr u="sng">
                <a:solidFill>
                  <a:srgbClr val="0000FF"/>
                </a:solidFill>
                <a:uFill>
                  <a:solidFill>
                    <a:srgbClr val="0000FF"/>
                  </a:solidFill>
                </a:uFill>
                <a:hlinkClick r:id="rId4" invalidUrl="" action="" tgtFrame="" tooltip="" history="1" highlightClick="0" endSnd="0"/>
              </a:rPr>
              <a:t>NAEA</a:t>
            </a:r>
            <a:r>
              <a:t> websites and at most other national arts education associations’ websites as well. </a:t>
            </a:r>
          </a:p>
          <a:p>
            <a:pPr marL="0" indent="0">
              <a:lnSpc>
                <a:spcPct val="92000"/>
              </a:lnSpc>
              <a:spcBef>
                <a:spcPts val="1200"/>
              </a:spcBef>
              <a:buSzTx/>
              <a:buNone/>
              <a:defRPr sz="1600" u="sng">
                <a:solidFill>
                  <a:schemeClr val="accent5"/>
                </a:solidFill>
                <a:uFill>
                  <a:solidFill>
                    <a:schemeClr val="accent5"/>
                  </a:solidFill>
                </a:uFill>
              </a:defRPr>
            </a:pPr>
            <a:r>
              <a:rPr>
                <a:solidFill>
                  <a:srgbClr val="0000FF"/>
                </a:solidFill>
                <a:uFill>
                  <a:solidFill>
                    <a:srgbClr val="0000FF"/>
                  </a:solidFill>
                </a:uFill>
                <a:hlinkClick r:id="rId5" invalidUrl="" action="" tgtFrame="" tooltip="" history="1" highlightClick="0" endSnd="0"/>
              </a:rPr>
              <a:t>Arts Education Partnership</a:t>
            </a:r>
            <a:r>
              <a:rPr u="none">
                <a:solidFill>
                  <a:srgbClr val="4285F4"/>
                </a:solidFill>
                <a:uFillTx/>
              </a:rPr>
              <a:t> which operates as a part of the </a:t>
            </a:r>
            <a:r>
              <a:rPr>
                <a:solidFill>
                  <a:srgbClr val="0000FF"/>
                </a:solidFill>
                <a:uFill>
                  <a:solidFill>
                    <a:srgbClr val="0000FF"/>
                  </a:solidFill>
                </a:uFill>
                <a:hlinkClick r:id="rId6" invalidUrl="" action="" tgtFrame="" tooltip="" history="1" highlightClick="0" endSnd="0"/>
              </a:rPr>
              <a:t>Education Commission for the States.</a:t>
            </a:r>
            <a:r>
              <a:rPr u="none">
                <a:solidFill>
                  <a:srgbClr val="4285F4"/>
                </a:solidFill>
                <a:uFillTx/>
              </a:rPr>
              <a:t> Membership is free – for updates get on the Commission email list.</a:t>
            </a:r>
            <a:endParaRPr>
              <a:solidFill>
                <a:srgbClr val="4285F4"/>
              </a:solidFill>
            </a:endParaRPr>
          </a:p>
          <a:p>
            <a:pPr marL="0" indent="0">
              <a:lnSpc>
                <a:spcPct val="92000"/>
              </a:lnSpc>
              <a:spcBef>
                <a:spcPts val="1200"/>
              </a:spcBef>
              <a:buSzTx/>
              <a:buNone/>
              <a:defRPr sz="1600" u="sng">
                <a:solidFill>
                  <a:schemeClr val="accent5"/>
                </a:solidFill>
                <a:uFill>
                  <a:solidFill>
                    <a:schemeClr val="accent5"/>
                  </a:solidFill>
                </a:uFill>
              </a:defRPr>
            </a:pPr>
            <a:r>
              <a:rPr>
                <a:solidFill>
                  <a:srgbClr val="0000FF"/>
                </a:solidFill>
                <a:uFill>
                  <a:solidFill>
                    <a:srgbClr val="0000FF"/>
                  </a:solidFill>
                </a:uFill>
                <a:hlinkClick r:id="rId7" invalidUrl="" action="" tgtFrame="" tooltip="" history="1" highlightClick="0" endSnd="0"/>
              </a:rPr>
              <a:t>National Endowment for the Arts</a:t>
            </a:r>
            <a:r>
              <a:rPr u="none">
                <a:solidFill>
                  <a:srgbClr val="FF0000"/>
                </a:solidFill>
                <a:uFillTx/>
              </a:rPr>
              <a:t> </a:t>
            </a:r>
            <a:r>
              <a:rPr u="none">
                <a:solidFill>
                  <a:srgbClr val="3C78D8"/>
                </a:solidFill>
                <a:uFillTx/>
              </a:rPr>
              <a:t>is an independent federal agency providing funding and support for the arts.  </a:t>
            </a:r>
            <a:endParaRPr>
              <a:solidFill>
                <a:srgbClr val="3C78D8"/>
              </a:solidFill>
            </a:endParaRPr>
          </a:p>
          <a:p>
            <a:pPr marL="0" indent="0">
              <a:lnSpc>
                <a:spcPct val="92000"/>
              </a:lnSpc>
              <a:spcBef>
                <a:spcPts val="1200"/>
              </a:spcBef>
              <a:buSzTx/>
              <a:buNone/>
              <a:defRPr sz="1600" u="sng">
                <a:solidFill>
                  <a:schemeClr val="accent5"/>
                </a:solidFill>
                <a:uFill>
                  <a:solidFill>
                    <a:schemeClr val="accent5"/>
                  </a:solidFill>
                </a:uFill>
              </a:defRPr>
            </a:pPr>
            <a:r>
              <a:rPr>
                <a:solidFill>
                  <a:srgbClr val="0000FF"/>
                </a:solidFill>
                <a:uFill>
                  <a:solidFill>
                    <a:srgbClr val="0000FF"/>
                  </a:solidFill>
                </a:uFill>
                <a:hlinkClick r:id="rId8" invalidUrl="" action="" tgtFrame="" tooltip="" history="1" highlightClick="0" endSnd="0"/>
              </a:rPr>
              <a:t>National Assembly of State Arts </a:t>
            </a:r>
            <a:r>
              <a:rPr>
                <a:solidFill>
                  <a:srgbClr val="0000FF"/>
                </a:solidFill>
                <a:uFill>
                  <a:solidFill>
                    <a:srgbClr val="0000FF"/>
                  </a:solidFill>
                </a:uFill>
                <a:hlinkClick r:id="rId8" invalidUrl="" action="" tgtFrame="" tooltip="" history="1" highlightClick="0" endSnd="0"/>
              </a:rPr>
              <a:t>Agencies</a:t>
            </a:r>
            <a:r>
              <a:rPr u="none">
                <a:solidFill>
                  <a:srgbClr val="666666"/>
                </a:solidFill>
                <a:uFillTx/>
              </a:rPr>
              <a:t> </a:t>
            </a:r>
            <a:r>
              <a:rPr u="none">
                <a:solidFill>
                  <a:srgbClr val="3C78D8"/>
                </a:solidFill>
                <a:uFillTx/>
              </a:rPr>
              <a:t>is comprised of state arts agencies including the Kentucky Arts Council. </a:t>
            </a:r>
            <a:endParaRPr>
              <a:solidFill>
                <a:srgbClr val="3C78D8"/>
              </a:solidFill>
            </a:endParaRPr>
          </a:p>
          <a:p>
            <a:pPr marL="0" indent="0">
              <a:lnSpc>
                <a:spcPct val="92000"/>
              </a:lnSpc>
              <a:spcBef>
                <a:spcPts val="1200"/>
              </a:spcBef>
              <a:buSzTx/>
              <a:buNone/>
              <a:defRPr sz="1600" u="sng">
                <a:solidFill>
                  <a:schemeClr val="accent5"/>
                </a:solidFill>
                <a:uFill>
                  <a:solidFill>
                    <a:schemeClr val="accent5"/>
                  </a:solidFill>
                </a:uFill>
              </a:defRPr>
            </a:pPr>
            <a:r>
              <a:rPr>
                <a:solidFill>
                  <a:srgbClr val="0000FF"/>
                </a:solidFill>
                <a:uFill>
                  <a:solidFill>
                    <a:srgbClr val="0000FF"/>
                  </a:solidFill>
                </a:uFill>
                <a:hlinkClick r:id="rId9" invalidUrl="" action="" tgtFrame="" tooltip="" history="1" highlightClick="0" endSnd="0"/>
              </a:rPr>
              <a:t>Arts Are Education </a:t>
            </a:r>
            <a:r>
              <a:rPr u="none">
                <a:solidFill>
                  <a:srgbClr val="666666"/>
                </a:solidFill>
                <a:uFillTx/>
              </a:rPr>
              <a:t> </a:t>
            </a:r>
            <a:r>
              <a:rPr u="none">
                <a:solidFill>
                  <a:srgbClr val="3C78D8"/>
                </a:solidFill>
                <a:uFillTx/>
              </a:rPr>
              <a:t>is a new national campaign supporting arts education for all students.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Google Shape;86;p18"/>
          <p:cNvSpPr txBox="1"/>
          <p:nvPr>
            <p:ph type="title"/>
          </p:nvPr>
        </p:nvSpPr>
        <p:spPr>
          <a:xfrm>
            <a:off x="311699" y="251348"/>
            <a:ext cx="8520602" cy="572704"/>
          </a:xfrm>
          <a:prstGeom prst="rect">
            <a:avLst/>
          </a:prstGeom>
        </p:spPr>
        <p:txBody>
          <a:bodyPr/>
          <a:lstStyle>
            <a:lvl1pPr algn="ctr" defTabSz="850391">
              <a:defRPr sz="2500"/>
            </a:lvl1pPr>
          </a:lstStyle>
          <a:p>
            <a:pPr/>
            <a:r>
              <a:t>State Level Arts Advocacy</a:t>
            </a:r>
          </a:p>
        </p:txBody>
      </p:sp>
      <p:sp>
        <p:nvSpPr>
          <p:cNvPr id="136" name="Google Shape;87;p18"/>
          <p:cNvSpPr txBox="1"/>
          <p:nvPr>
            <p:ph type="body" idx="1"/>
          </p:nvPr>
        </p:nvSpPr>
        <p:spPr>
          <a:xfrm>
            <a:off x="311699" y="757923"/>
            <a:ext cx="8520602" cy="4005304"/>
          </a:xfrm>
          <a:prstGeom prst="rect">
            <a:avLst/>
          </a:prstGeom>
        </p:spPr>
        <p:txBody>
          <a:bodyPr/>
          <a:lstStyle/>
          <a:p>
            <a:pPr marL="0" indent="0">
              <a:lnSpc>
                <a:spcPct val="103500"/>
              </a:lnSpc>
              <a:buSzTx/>
              <a:buNone/>
              <a:defRPr>
                <a:solidFill>
                  <a:schemeClr val="accent3"/>
                </a:solidFill>
              </a:defRPr>
            </a:pPr>
            <a:r>
              <a:t>Purpose:</a:t>
            </a:r>
          </a:p>
          <a:p>
            <a:pPr marL="0" indent="457200">
              <a:lnSpc>
                <a:spcPct val="103500"/>
              </a:lnSpc>
              <a:spcBef>
                <a:spcPts val="1200"/>
              </a:spcBef>
              <a:buSzTx/>
              <a:buNone/>
              <a:defRPr sz="1500">
                <a:solidFill>
                  <a:srgbClr val="4285F4"/>
                </a:solidFill>
              </a:defRPr>
            </a:pPr>
            <a:r>
              <a:t>Influence state legislation, regulations, and policies and support state and local efforts. Includes broad arts perspective, arts education, specific art forms, arts organizations and practicing artists.</a:t>
            </a:r>
          </a:p>
          <a:p>
            <a:pPr marL="0" indent="457200">
              <a:lnSpc>
                <a:spcPct val="103500"/>
              </a:lnSpc>
              <a:spcBef>
                <a:spcPts val="1200"/>
              </a:spcBef>
              <a:buSzTx/>
              <a:buNone/>
              <a:defRPr sz="1500">
                <a:solidFill>
                  <a:srgbClr val="4285F4"/>
                </a:solidFill>
              </a:defRPr>
            </a:pPr>
            <a:r>
              <a:t>Provide resources that can be used to support state and local efforts and data to help inform state and local decisions.</a:t>
            </a:r>
          </a:p>
          <a:p>
            <a:pPr marL="0" indent="457200">
              <a:lnSpc>
                <a:spcPct val="103500"/>
              </a:lnSpc>
              <a:spcBef>
                <a:spcPts val="1200"/>
              </a:spcBef>
              <a:buSzTx/>
              <a:buNone/>
              <a:defRPr sz="1500">
                <a:solidFill>
                  <a:srgbClr val="4285F4"/>
                </a:solidFill>
              </a:defRPr>
            </a:pPr>
            <a:r>
              <a:t>Communicate and Network within the state to enhance the arts community.</a:t>
            </a:r>
          </a:p>
          <a:p>
            <a:pPr marL="0" indent="0">
              <a:lnSpc>
                <a:spcPct val="103500"/>
              </a:lnSpc>
              <a:spcBef>
                <a:spcPts val="1200"/>
              </a:spcBef>
              <a:buSzTx/>
              <a:buNone/>
              <a:defRPr sz="1500">
                <a:solidFill>
                  <a:schemeClr val="accent3"/>
                </a:solidFill>
              </a:defRPr>
            </a:pPr>
            <a:r>
              <a:t>Example Organizations:</a:t>
            </a:r>
          </a:p>
          <a:p>
            <a:pPr marL="0" indent="457200">
              <a:lnSpc>
                <a:spcPct val="103500"/>
              </a:lnSpc>
              <a:spcBef>
                <a:spcPts val="1200"/>
              </a:spcBef>
              <a:buSzTx/>
              <a:buNone/>
              <a:defRPr sz="1500">
                <a:solidFill>
                  <a:srgbClr val="4285F4"/>
                </a:solidFill>
              </a:defRPr>
            </a:pPr>
            <a:r>
              <a:t>Kentuckians for the Arts (KFTA), Kentucky Coalition for Arts Education (KCAE), Kentucky Music Educators Association (KMEA), Kentucky Art Education Association (KyAEA), Ky Theater Association (KTA), ShapeKY, Arts for All Kentucky (formerly VSA Kentucky), Kentucky Arts Council (KAC)</a:t>
            </a:r>
          </a:p>
        </p:txBody>
      </p:sp>
      <p:pic>
        <p:nvPicPr>
          <p:cNvPr id="137" name="Picture 2" descr="Picture 2"/>
          <p:cNvPicPr>
            <a:picLocks noChangeAspect="1"/>
          </p:cNvPicPr>
          <p:nvPr/>
        </p:nvPicPr>
        <p:blipFill>
          <a:blip r:embed="rId2">
            <a:extLst/>
          </a:blip>
          <a:stretch>
            <a:fillRect/>
          </a:stretch>
        </p:blipFill>
        <p:spPr>
          <a:xfrm>
            <a:off x="7635574" y="81883"/>
            <a:ext cx="1276417" cy="119807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Google Shape;98;p20"/>
          <p:cNvSpPr txBox="1"/>
          <p:nvPr>
            <p:ph type="title"/>
          </p:nvPr>
        </p:nvSpPr>
        <p:spPr>
          <a:xfrm>
            <a:off x="311699" y="445025"/>
            <a:ext cx="8520602" cy="572702"/>
          </a:xfrm>
          <a:prstGeom prst="rect">
            <a:avLst/>
          </a:prstGeom>
        </p:spPr>
        <p:txBody>
          <a:bodyPr/>
          <a:lstStyle>
            <a:lvl1pPr algn="ctr" defTabSz="850391">
              <a:defRPr sz="2500"/>
            </a:lvl1pPr>
          </a:lstStyle>
          <a:p>
            <a:pPr/>
            <a:r>
              <a:t>Local Level Arts Advocacy</a:t>
            </a:r>
          </a:p>
        </p:txBody>
      </p:sp>
      <p:sp>
        <p:nvSpPr>
          <p:cNvPr id="140" name="Google Shape;99;p20"/>
          <p:cNvSpPr txBox="1"/>
          <p:nvPr>
            <p:ph type="body" idx="1"/>
          </p:nvPr>
        </p:nvSpPr>
        <p:spPr>
          <a:xfrm>
            <a:off x="311699" y="1017723"/>
            <a:ext cx="8520602" cy="3727203"/>
          </a:xfrm>
          <a:prstGeom prst="rect">
            <a:avLst/>
          </a:prstGeom>
        </p:spPr>
        <p:txBody>
          <a:bodyPr/>
          <a:lstStyle/>
          <a:p>
            <a:pPr marL="0" indent="0">
              <a:lnSpc>
                <a:spcPct val="92000"/>
              </a:lnSpc>
              <a:buSzTx/>
              <a:buNone/>
              <a:defRPr sz="1700">
                <a:solidFill>
                  <a:schemeClr val="accent3"/>
                </a:solidFill>
              </a:defRPr>
            </a:pPr>
            <a:r>
              <a:t>Purpose:</a:t>
            </a:r>
            <a:endParaRPr sz="2000"/>
          </a:p>
          <a:p>
            <a:pPr marL="0" indent="457200">
              <a:lnSpc>
                <a:spcPct val="92000"/>
              </a:lnSpc>
              <a:spcBef>
                <a:spcPts val="1200"/>
              </a:spcBef>
              <a:buSzTx/>
              <a:buNone/>
              <a:defRPr sz="1500">
                <a:solidFill>
                  <a:srgbClr val="4285F4"/>
                </a:solidFill>
              </a:defRPr>
            </a:pPr>
            <a:r>
              <a:t>Address the needs of the arts in local communities, schools/districts. Focus on local needs both large and small, across the arts, including individual art forms and programs, practicing artists, events, facilities, etc.</a:t>
            </a:r>
          </a:p>
          <a:p>
            <a:pPr marL="0" indent="457200">
              <a:lnSpc>
                <a:spcPct val="92000"/>
              </a:lnSpc>
              <a:spcBef>
                <a:spcPts val="1200"/>
              </a:spcBef>
              <a:buSzTx/>
              <a:buNone/>
              <a:defRPr sz="1500">
                <a:solidFill>
                  <a:srgbClr val="4285F4"/>
                </a:solidFill>
              </a:defRPr>
            </a:pPr>
            <a:r>
              <a:t>Support is specific to the need, whether organizational, program, or individual need.</a:t>
            </a:r>
          </a:p>
          <a:p>
            <a:pPr marL="0" indent="457200">
              <a:lnSpc>
                <a:spcPct val="92000"/>
              </a:lnSpc>
              <a:spcBef>
                <a:spcPts val="1200"/>
              </a:spcBef>
              <a:buSzTx/>
              <a:buNone/>
              <a:defRPr sz="1500">
                <a:solidFill>
                  <a:srgbClr val="4285F4"/>
                </a:solidFill>
              </a:defRPr>
            </a:pPr>
            <a:r>
              <a:t>Communicate and network within the community, across the state, and connect to resources at all levels.</a:t>
            </a:r>
          </a:p>
          <a:p>
            <a:pPr marL="0" indent="0">
              <a:lnSpc>
                <a:spcPct val="92000"/>
              </a:lnSpc>
              <a:spcBef>
                <a:spcPts val="1200"/>
              </a:spcBef>
              <a:buSzTx/>
              <a:buNone/>
              <a:defRPr sz="1500">
                <a:solidFill>
                  <a:schemeClr val="accent3"/>
                </a:solidFill>
              </a:defRPr>
            </a:pPr>
            <a:r>
              <a:t>Example Local Advocacy Needs:</a:t>
            </a:r>
          </a:p>
          <a:p>
            <a:pPr marL="0" indent="457200">
              <a:lnSpc>
                <a:spcPct val="92000"/>
              </a:lnSpc>
              <a:spcBef>
                <a:spcPts val="1200"/>
              </a:spcBef>
              <a:buSzTx/>
              <a:buNone/>
              <a:defRPr sz="1500">
                <a:solidFill>
                  <a:srgbClr val="4285F4"/>
                </a:solidFill>
              </a:defRPr>
            </a:pPr>
            <a:r>
              <a:t>Community arts providers such as theaters, arts venues, museums, school programs and teachers, individual practicing artists, support for specific school and community arts programs.</a:t>
            </a:r>
          </a:p>
        </p:txBody>
      </p:sp>
      <p:pic>
        <p:nvPicPr>
          <p:cNvPr id="141" name="Picture 2" descr="Picture 2"/>
          <p:cNvPicPr>
            <a:picLocks noChangeAspect="1"/>
          </p:cNvPicPr>
          <p:nvPr/>
        </p:nvPicPr>
        <p:blipFill>
          <a:blip r:embed="rId3">
            <a:extLst/>
          </a:blip>
          <a:stretch>
            <a:fillRect/>
          </a:stretch>
        </p:blipFill>
        <p:spPr>
          <a:xfrm>
            <a:off x="7164412" y="206908"/>
            <a:ext cx="1606596" cy="105535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Google Shape;104;p21"/>
          <p:cNvSpPr txBox="1"/>
          <p:nvPr>
            <p:ph type="title"/>
          </p:nvPr>
        </p:nvSpPr>
        <p:spPr>
          <a:xfrm>
            <a:off x="357624" y="184799"/>
            <a:ext cx="8520602" cy="1027800"/>
          </a:xfrm>
          <a:prstGeom prst="rect">
            <a:avLst/>
          </a:prstGeom>
        </p:spPr>
        <p:txBody>
          <a:bodyPr/>
          <a:lstStyle/>
          <a:p>
            <a:pPr algn="ctr">
              <a:defRPr sz="2700"/>
            </a:pPr>
            <a:r>
              <a:t>Some Advocacy Needs </a:t>
            </a:r>
          </a:p>
          <a:p>
            <a:pPr algn="ctr">
              <a:defRPr sz="2700"/>
            </a:pPr>
            <a:r>
              <a:t>Specific to Arts Teachers</a:t>
            </a:r>
          </a:p>
        </p:txBody>
      </p:sp>
      <p:sp>
        <p:nvSpPr>
          <p:cNvPr id="146" name="Google Shape;105;p21"/>
          <p:cNvSpPr txBox="1"/>
          <p:nvPr>
            <p:ph type="body" idx="1"/>
          </p:nvPr>
        </p:nvSpPr>
        <p:spPr>
          <a:xfrm>
            <a:off x="311699" y="1143898"/>
            <a:ext cx="8520602" cy="3770104"/>
          </a:xfrm>
          <a:prstGeom prst="rect">
            <a:avLst/>
          </a:prstGeom>
        </p:spPr>
        <p:txBody>
          <a:bodyPr/>
          <a:lstStyle/>
          <a:p>
            <a:pPr indent="-355600">
              <a:buClr>
                <a:srgbClr val="4285F4"/>
              </a:buClr>
              <a:defRPr>
                <a:solidFill>
                  <a:srgbClr val="4285F4"/>
                </a:solidFill>
              </a:defRPr>
            </a:pPr>
            <a:r>
              <a:t>Class Size</a:t>
            </a:r>
          </a:p>
          <a:p>
            <a:pPr indent="-355600">
              <a:buClr>
                <a:srgbClr val="4285F4"/>
              </a:buClr>
              <a:defRPr>
                <a:solidFill>
                  <a:srgbClr val="4285F4"/>
                </a:solidFill>
              </a:defRPr>
            </a:pPr>
            <a:r>
              <a:t>Scheduling, credit requirements </a:t>
            </a:r>
          </a:p>
          <a:p>
            <a:pPr indent="-355600">
              <a:buClr>
                <a:srgbClr val="4285F4"/>
              </a:buClr>
              <a:defRPr>
                <a:solidFill>
                  <a:srgbClr val="4285F4"/>
                </a:solidFill>
              </a:defRPr>
            </a:pPr>
            <a:r>
              <a:t>Pull-outs for remediation </a:t>
            </a:r>
          </a:p>
          <a:p>
            <a:pPr indent="-355600">
              <a:buClr>
                <a:srgbClr val="4285F4"/>
              </a:buClr>
              <a:defRPr>
                <a:solidFill>
                  <a:srgbClr val="4285F4"/>
                </a:solidFill>
              </a:defRPr>
            </a:pPr>
            <a:r>
              <a:t>Funding</a:t>
            </a:r>
          </a:p>
          <a:p>
            <a:pPr indent="-355600">
              <a:buClr>
                <a:srgbClr val="4285F4"/>
              </a:buClr>
              <a:defRPr>
                <a:solidFill>
                  <a:srgbClr val="4285F4"/>
                </a:solidFill>
              </a:defRPr>
            </a:pPr>
            <a:r>
              <a:t>Qualified staffing, Teaching assignments</a:t>
            </a:r>
          </a:p>
          <a:p>
            <a:pPr indent="-355600">
              <a:buClr>
                <a:srgbClr val="4285F4"/>
              </a:buClr>
              <a:defRPr>
                <a:solidFill>
                  <a:srgbClr val="4285F4"/>
                </a:solidFill>
              </a:defRPr>
            </a:pPr>
            <a:r>
              <a:t>Facilities and Equipment</a:t>
            </a:r>
          </a:p>
          <a:p>
            <a:pPr indent="-355600">
              <a:buClr>
                <a:srgbClr val="4285F4"/>
              </a:buClr>
              <a:defRPr>
                <a:solidFill>
                  <a:srgbClr val="4285F4"/>
                </a:solidFill>
              </a:defRPr>
            </a:pPr>
            <a:r>
              <a:t>Curriculum, Programs, Course Offerings, Career Pathways</a:t>
            </a:r>
          </a:p>
          <a:p>
            <a:pPr indent="-355600">
              <a:buClr>
                <a:srgbClr val="4285F4"/>
              </a:buClr>
              <a:defRPr>
                <a:solidFill>
                  <a:srgbClr val="4285F4"/>
                </a:solidFill>
              </a:defRPr>
            </a:pPr>
            <a:r>
              <a:t>Planning time</a:t>
            </a:r>
          </a:p>
          <a:p>
            <a:pPr indent="-355600">
              <a:buClr>
                <a:srgbClr val="4285F4"/>
              </a:buClr>
              <a:defRPr>
                <a:solidFill>
                  <a:srgbClr val="4285F4"/>
                </a:solidFill>
              </a:defRPr>
            </a:pPr>
            <a:r>
              <a:t>Extra-curricular and Co-curricular Work Assignments</a:t>
            </a:r>
          </a:p>
          <a:p>
            <a:pPr indent="-355600">
              <a:buClr>
                <a:srgbClr val="4285F4"/>
              </a:buClr>
              <a:defRPr>
                <a:solidFill>
                  <a:srgbClr val="4285F4"/>
                </a:solidFill>
              </a:defRPr>
            </a:pPr>
            <a:r>
              <a:t>Extra-duty compensation</a:t>
            </a:r>
          </a:p>
          <a:p>
            <a:pPr indent="-355600">
              <a:buClr>
                <a:srgbClr val="4285F4"/>
              </a:buClr>
              <a:defRPr>
                <a:solidFill>
                  <a:srgbClr val="4285F4"/>
                </a:solidFill>
              </a:defRPr>
            </a:pPr>
            <a:r>
              <a:t>Non-traditional (NTI) teaching responsibility and resources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Google Shape;110;p22"/>
          <p:cNvSpPr txBox="1"/>
          <p:nvPr>
            <p:ph type="title"/>
          </p:nvPr>
        </p:nvSpPr>
        <p:spPr>
          <a:xfrm>
            <a:off x="311699" y="445025"/>
            <a:ext cx="8520602" cy="572702"/>
          </a:xfrm>
          <a:prstGeom prst="rect">
            <a:avLst/>
          </a:prstGeom>
        </p:spPr>
        <p:txBody>
          <a:bodyPr/>
          <a:lstStyle>
            <a:lvl1pPr algn="ctr" defTabSz="850391">
              <a:defRPr sz="2500"/>
            </a:lvl1pPr>
          </a:lstStyle>
          <a:p>
            <a:pPr/>
            <a:r>
              <a:t>How to Be an Arts Advocate</a:t>
            </a:r>
          </a:p>
        </p:txBody>
      </p:sp>
      <p:sp>
        <p:nvSpPr>
          <p:cNvPr id="151" name="Google Shape;111;p22"/>
          <p:cNvSpPr txBox="1"/>
          <p:nvPr>
            <p:ph type="body" idx="1"/>
          </p:nvPr>
        </p:nvSpPr>
        <p:spPr>
          <a:xfrm>
            <a:off x="311699" y="1017799"/>
            <a:ext cx="8520602" cy="3551101"/>
          </a:xfrm>
          <a:prstGeom prst="rect">
            <a:avLst/>
          </a:prstGeom>
        </p:spPr>
        <p:txBody>
          <a:bodyPr/>
          <a:lstStyle/>
          <a:p>
            <a:pPr marL="0" indent="0">
              <a:lnSpc>
                <a:spcPct val="150000"/>
              </a:lnSpc>
              <a:buSzTx/>
              <a:buNone/>
              <a:defRPr sz="1900">
                <a:solidFill>
                  <a:srgbClr val="4285F4"/>
                </a:solidFill>
              </a:defRPr>
            </a:pPr>
            <a:r>
              <a:t>1 – Be Informed</a:t>
            </a:r>
          </a:p>
          <a:p>
            <a:pPr marL="0" indent="0">
              <a:lnSpc>
                <a:spcPct val="150000"/>
              </a:lnSpc>
              <a:buSzTx/>
              <a:buNone/>
              <a:defRPr sz="1900">
                <a:solidFill>
                  <a:srgbClr val="4285F4"/>
                </a:solidFill>
              </a:defRPr>
            </a:pPr>
            <a:r>
              <a:t>2 – Draw on and Share Collective Knowledge</a:t>
            </a:r>
          </a:p>
          <a:p>
            <a:pPr marL="0" indent="0">
              <a:lnSpc>
                <a:spcPct val="150000"/>
              </a:lnSpc>
              <a:buSzTx/>
              <a:buNone/>
              <a:defRPr sz="1900">
                <a:solidFill>
                  <a:srgbClr val="4285F4"/>
                </a:solidFill>
              </a:defRPr>
            </a:pPr>
            <a:r>
              <a:t>3 – Create a Positive Team</a:t>
            </a:r>
          </a:p>
          <a:p>
            <a:pPr marL="0" indent="0">
              <a:lnSpc>
                <a:spcPct val="150000"/>
              </a:lnSpc>
              <a:buSzTx/>
              <a:buNone/>
              <a:defRPr sz="1900">
                <a:solidFill>
                  <a:srgbClr val="4285F4"/>
                </a:solidFill>
              </a:defRPr>
            </a:pPr>
            <a:r>
              <a:t>4 – Connect With Your Legislators</a:t>
            </a:r>
          </a:p>
          <a:p>
            <a:pPr marL="0" indent="0">
              <a:lnSpc>
                <a:spcPct val="150000"/>
              </a:lnSpc>
              <a:buSzTx/>
              <a:buNone/>
              <a:defRPr sz="1900">
                <a:solidFill>
                  <a:srgbClr val="4285F4"/>
                </a:solidFill>
              </a:defRPr>
            </a:pPr>
            <a:r>
              <a:t>5 – Be Actively Involved</a:t>
            </a:r>
          </a:p>
        </p:txBody>
      </p:sp>
      <p:pic>
        <p:nvPicPr>
          <p:cNvPr id="152" name="Picture 2" descr="Picture 2"/>
          <p:cNvPicPr>
            <a:picLocks noChangeAspect="1"/>
          </p:cNvPicPr>
          <p:nvPr/>
        </p:nvPicPr>
        <p:blipFill>
          <a:blip r:embed="rId2">
            <a:extLst/>
          </a:blip>
          <a:stretch>
            <a:fillRect/>
          </a:stretch>
        </p:blipFill>
        <p:spPr>
          <a:xfrm>
            <a:off x="5926913" y="1841940"/>
            <a:ext cx="2469547" cy="145962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4285F4"/>
      </a:lt1>
      <a:dk2>
        <a:srgbClr val="A7A7A7"/>
      </a:dk2>
      <a:lt2>
        <a:srgbClr val="535353"/>
      </a:lt2>
      <a:accent1>
        <a:srgbClr val="455A64"/>
      </a:accent1>
      <a:accent2>
        <a:srgbClr val="607D8B"/>
      </a:accent2>
      <a:accent3>
        <a:srgbClr val="FF5722"/>
      </a:accent3>
      <a:accent4>
        <a:srgbClr val="D84315"/>
      </a:accent4>
      <a:accent5>
        <a:srgbClr val="1C3AA9"/>
      </a:accent5>
      <a:accent6>
        <a:srgbClr val="FFAB40"/>
      </a:accent6>
      <a:hlink>
        <a:srgbClr val="0000FF"/>
      </a:hlink>
      <a:folHlink>
        <a:srgbClr val="FF00FF"/>
      </a:folHlink>
    </a:clrScheme>
    <a:fontScheme name="Gameday">
      <a:majorFont>
        <a:latin typeface="Helvetica"/>
        <a:ea typeface="Helvetica"/>
        <a:cs typeface="Helvetica"/>
      </a:majorFont>
      <a:minorFont>
        <a:latin typeface="Arial"/>
        <a:ea typeface="Arial"/>
        <a:cs typeface="Arial"/>
      </a:minorFont>
    </a:fontScheme>
    <a:fmtScheme name="Gameda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285F4"/>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ameday">
  <a:themeElements>
    <a:clrScheme name="Gameday">
      <a:dk1>
        <a:srgbClr val="000000"/>
      </a:dk1>
      <a:lt1>
        <a:srgbClr val="FFFFFF"/>
      </a:lt1>
      <a:dk2>
        <a:srgbClr val="A7A7A7"/>
      </a:dk2>
      <a:lt2>
        <a:srgbClr val="535353"/>
      </a:lt2>
      <a:accent1>
        <a:srgbClr val="455A64"/>
      </a:accent1>
      <a:accent2>
        <a:srgbClr val="607D8B"/>
      </a:accent2>
      <a:accent3>
        <a:srgbClr val="FF5722"/>
      </a:accent3>
      <a:accent4>
        <a:srgbClr val="D84315"/>
      </a:accent4>
      <a:accent5>
        <a:srgbClr val="1C3AA9"/>
      </a:accent5>
      <a:accent6>
        <a:srgbClr val="FFAB40"/>
      </a:accent6>
      <a:hlink>
        <a:srgbClr val="0000FF"/>
      </a:hlink>
      <a:folHlink>
        <a:srgbClr val="FF00FF"/>
      </a:folHlink>
    </a:clrScheme>
    <a:fontScheme name="Gameday">
      <a:majorFont>
        <a:latin typeface="Helvetica"/>
        <a:ea typeface="Helvetica"/>
        <a:cs typeface="Helvetica"/>
      </a:majorFont>
      <a:minorFont>
        <a:latin typeface="Arial"/>
        <a:ea typeface="Arial"/>
        <a:cs typeface="Arial"/>
      </a:minorFont>
    </a:fontScheme>
    <a:fmtScheme name="Gameda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285F4"/>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